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8" r:id="rId3"/>
    <p:sldId id="267" r:id="rId4"/>
    <p:sldId id="262" r:id="rId5"/>
    <p:sldId id="269" r:id="rId6"/>
    <p:sldId id="270" r:id="rId7"/>
    <p:sldId id="271" r:id="rId8"/>
    <p:sldId id="272" r:id="rId9"/>
    <p:sldId id="280" r:id="rId10"/>
    <p:sldId id="273" r:id="rId11"/>
    <p:sldId id="281" r:id="rId12"/>
    <p:sldId id="274" r:id="rId13"/>
    <p:sldId id="275" r:id="rId14"/>
    <p:sldId id="276" r:id="rId15"/>
    <p:sldId id="277" r:id="rId16"/>
    <p:sldId id="268" r:id="rId17"/>
    <p:sldId id="278" r:id="rId18"/>
    <p:sldId id="279" r:id="rId19"/>
    <p:sldId id="282" r:id="rId20"/>
    <p:sldId id="259" r:id="rId21"/>
  </p:sldIdLst>
  <p:sldSz cx="12192000" cy="6858000"/>
  <p:notesSz cx="6858000" cy="9144000"/>
  <p:embeddedFontLst>
    <p:embeddedFont>
      <p:font typeface="Arial Black" panose="020B0A04020102020204" pitchFamily="34" charset="0"/>
      <p:bold r:id="rId23"/>
    </p:embeddedFont>
    <p:embeddedFont>
      <p:font typeface="Libre Baskerville" panose="02000000000000000000" pitchFamily="2" charset="0"/>
      <p:regular r:id="rId24"/>
      <p:bold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9" userDrawn="1">
          <p15:clr>
            <a:srgbClr val="A4A3A4"/>
          </p15:clr>
        </p15:guide>
        <p15:guide id="2" pos="4089" userDrawn="1">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7"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3" autoAdjust="0"/>
    <p:restoredTop sz="94660"/>
  </p:normalViewPr>
  <p:slideViewPr>
    <p:cSldViewPr snapToGrid="0">
      <p:cViewPr>
        <p:scale>
          <a:sx n="75" d="100"/>
          <a:sy n="75" d="100"/>
        </p:scale>
        <p:origin x="274" y="43"/>
      </p:cViewPr>
      <p:guideLst>
        <p:guide orient="horz" pos="2069"/>
        <p:guide pos="40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customschemas.google.com/relationships/presentationmetadata" Target="metadata"/><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AECF18-795C-4C92-BDA0-E54FF1741BAE}" type="doc">
      <dgm:prSet loTypeId="urn:microsoft.com/office/officeart/2009/3/layout/SnapshotPictureList" loCatId="picture" qsTypeId="urn:microsoft.com/office/officeart/2005/8/quickstyle/simple2" qsCatId="simple" csTypeId="urn:microsoft.com/office/officeart/2005/8/colors/accent1_2" csCatId="accent1" phldr="1"/>
      <dgm:spPr/>
      <dgm:t>
        <a:bodyPr/>
        <a:lstStyle/>
        <a:p>
          <a:endParaRPr lang="en-IN"/>
        </a:p>
      </dgm:t>
    </dgm:pt>
    <dgm:pt modelId="{13357523-B943-4A5C-8435-DAC6AEEA86B5}">
      <dgm:prSet phldrT="[Text]" phldr="0" custT="1"/>
      <dgm:spPr>
        <a:solidFill>
          <a:schemeClr val="bg1">
            <a:lumMod val="65000"/>
            <a:alpha val="64000"/>
          </a:schemeClr>
        </a:solidFill>
      </dgm:spPr>
      <dgm:t>
        <a:bodyPr/>
        <a:lstStyle/>
        <a:p>
          <a:endParaRPr lang="en-IN" sz="2400" b="1" dirty="0">
            <a:latin typeface="Arial Black" panose="020B0A04020102020204" pitchFamily="34" charset="0"/>
          </a:endParaRPr>
        </a:p>
        <a:p>
          <a:r>
            <a:rPr lang="en-IN" sz="2400" b="1" dirty="0">
              <a:solidFill>
                <a:schemeClr val="bg1"/>
              </a:solidFill>
              <a:latin typeface="Arial Black" panose="020B0A04020102020204" pitchFamily="34" charset="0"/>
            </a:rPr>
            <a:t>   CLEAN DATA</a:t>
          </a:r>
        </a:p>
        <a:p>
          <a:endParaRPr lang="en-IN" sz="2400" b="1" dirty="0">
            <a:latin typeface="Arial Black" panose="020B0A04020102020204" pitchFamily="34" charset="0"/>
          </a:endParaRPr>
        </a:p>
      </dgm:t>
    </dgm:pt>
    <dgm:pt modelId="{AC1703DE-A16D-4294-8703-682B7485BED3}" type="parTrans" cxnId="{A2AA0471-89FD-490C-A938-E292934CAAAE}">
      <dgm:prSet/>
      <dgm:spPr/>
      <dgm:t>
        <a:bodyPr/>
        <a:lstStyle/>
        <a:p>
          <a:endParaRPr lang="en-IN"/>
        </a:p>
      </dgm:t>
    </dgm:pt>
    <dgm:pt modelId="{B60F77F3-CF5C-446E-A8A6-4372DE02BF60}" type="sibTrans" cxnId="{A2AA0471-89FD-490C-A938-E292934CAAAE}">
      <dgm:prSet/>
      <dgm:spPr/>
      <dgm:t>
        <a:bodyPr/>
        <a:lstStyle/>
        <a:p>
          <a:endParaRPr lang="en-IN"/>
        </a:p>
      </dgm:t>
    </dgm:pt>
    <dgm:pt modelId="{41895833-A494-4409-A1DE-486F8785D48E}">
      <dgm:prSet phldrT="[Text]"/>
      <dgm:spPr/>
      <dgm:t>
        <a:bodyPr/>
        <a:lstStyle/>
        <a:p>
          <a:pPr>
            <a:lnSpc>
              <a:spcPct val="150000"/>
            </a:lnSpc>
          </a:pPr>
          <a:r>
            <a:rPr lang="en-IN" dirty="0"/>
            <a:t>• </a:t>
          </a:r>
          <a:r>
            <a:rPr lang="en-IN" b="0" dirty="0"/>
            <a:t>Handled 6 missing values in content rating
• Standardized content rating categories
• Converted votes and runtime to numeric types
• Transformed runtime into total minutes
• Created runtime Period categories
• Derived decade column from release year
• Validated dataset for analysis</a:t>
          </a:r>
        </a:p>
      </dgm:t>
    </dgm:pt>
    <dgm:pt modelId="{467F1667-8CEB-487C-9A3C-0739AB150827}" type="parTrans" cxnId="{A2CA835D-7148-450B-BDD2-56A6C26008B2}">
      <dgm:prSet/>
      <dgm:spPr/>
      <dgm:t>
        <a:bodyPr/>
        <a:lstStyle/>
        <a:p>
          <a:endParaRPr lang="en-IN"/>
        </a:p>
      </dgm:t>
    </dgm:pt>
    <dgm:pt modelId="{6549EBF3-66EC-4A41-BFE0-BDB2FDB7B493}" type="sibTrans" cxnId="{A2CA835D-7148-450B-BDD2-56A6C26008B2}">
      <dgm:prSet/>
      <dgm:spPr/>
      <dgm:t>
        <a:bodyPr/>
        <a:lstStyle/>
        <a:p>
          <a:endParaRPr lang="en-IN"/>
        </a:p>
      </dgm:t>
    </dgm:pt>
    <dgm:pt modelId="{C049D549-B07B-473A-8435-5A766A27070A}" type="pres">
      <dgm:prSet presAssocID="{CDAECF18-795C-4C92-BDA0-E54FF1741BAE}" presName="Name0" presStyleCnt="0">
        <dgm:presLayoutVars>
          <dgm:chMax/>
          <dgm:chPref/>
          <dgm:dir/>
          <dgm:animLvl val="lvl"/>
        </dgm:presLayoutVars>
      </dgm:prSet>
      <dgm:spPr/>
    </dgm:pt>
    <dgm:pt modelId="{F1EC257C-58C3-4677-B7D0-6E5A3DE4FC4D}" type="pres">
      <dgm:prSet presAssocID="{13357523-B943-4A5C-8435-DAC6AEEA86B5}" presName="composite" presStyleCnt="0"/>
      <dgm:spPr/>
    </dgm:pt>
    <dgm:pt modelId="{FBD1FA0A-8C19-445C-8731-15250576A10F}" type="pres">
      <dgm:prSet presAssocID="{13357523-B943-4A5C-8435-DAC6AEEA86B5}" presName="ParentAccentShape" presStyleLbl="trBgShp" presStyleIdx="0" presStyleCnt="2" custScaleX="119938" custLinFactNeighborX="5385" custLinFactNeighborY="24295"/>
      <dgm:spPr>
        <a:effectLst>
          <a:outerShdw blurRad="50800" dist="50800" dir="5400000" algn="ctr" rotWithShape="0">
            <a:schemeClr val="accent1">
              <a:lumMod val="20000"/>
              <a:lumOff val="80000"/>
            </a:schemeClr>
          </a:outerShdw>
        </a:effectLst>
      </dgm:spPr>
    </dgm:pt>
    <dgm:pt modelId="{F393349C-F1AE-4D42-9BBA-4FE7850695B6}" type="pres">
      <dgm:prSet presAssocID="{13357523-B943-4A5C-8435-DAC6AEEA86B5}" presName="ParentText" presStyleLbl="revTx" presStyleIdx="0" presStyleCnt="2" custFlipHor="1" custScaleX="47784" custScaleY="89670" custLinFactY="-400000" custLinFactNeighborX="79765" custLinFactNeighborY="-434631">
        <dgm:presLayoutVars>
          <dgm:chMax val="1"/>
          <dgm:chPref val="1"/>
          <dgm:bulletEnabled val="1"/>
        </dgm:presLayoutVars>
      </dgm:prSet>
      <dgm:spPr>
        <a:prstGeom prst="flowChartProcess">
          <a:avLst/>
        </a:prstGeom>
      </dgm:spPr>
    </dgm:pt>
    <dgm:pt modelId="{059A509E-099A-4061-8132-C103AFEBF6BE}" type="pres">
      <dgm:prSet presAssocID="{13357523-B943-4A5C-8435-DAC6AEEA86B5}" presName="ChildText" presStyleLbl="revTx" presStyleIdx="1" presStyleCnt="2" custScaleX="152603" custScaleY="60633" custLinFactX="-96831" custLinFactNeighborX="-100000" custLinFactNeighborY="11850">
        <dgm:presLayoutVars>
          <dgm:chMax val="0"/>
          <dgm:chPref val="0"/>
        </dgm:presLayoutVars>
      </dgm:prSet>
      <dgm:spPr/>
    </dgm:pt>
    <dgm:pt modelId="{A5DF000E-BB17-43FC-8D5D-50F2E6E341C4}" type="pres">
      <dgm:prSet presAssocID="{13357523-B943-4A5C-8435-DAC6AEEA86B5}" presName="ChildAccentShape" presStyleLbl="trBgShp" presStyleIdx="1" presStyleCnt="2"/>
      <dgm:spPr/>
    </dgm:pt>
    <dgm:pt modelId="{499FD16C-3829-4D2A-892B-837F7C69172F}" type="pres">
      <dgm:prSet presAssocID="{13357523-B943-4A5C-8435-DAC6AEEA86B5}" presName="Image" presStyleLbl="alignImgPlace1" presStyleIdx="0" presStyleCnt="1" custScaleX="88847" custScaleY="77667" custLinFactNeighborX="86112" custLinFactNeighborY="-3828"/>
      <dgm:spPr>
        <a:blipFill>
          <a:blip xmlns:r="http://schemas.openxmlformats.org/officeDocument/2006/relationships" r:embed="rId1"/>
          <a:srcRect/>
          <a:stretch>
            <a:fillRect l="-14000" r="-14000"/>
          </a:stretch>
        </a:blipFill>
        <a:effectLst>
          <a:outerShdw blurRad="50800" dist="38100" dir="16200000" rotWithShape="0">
            <a:prstClr val="black">
              <a:alpha val="40000"/>
            </a:prstClr>
          </a:outerShdw>
        </a:effectLst>
      </dgm:spPr>
    </dgm:pt>
  </dgm:ptLst>
  <dgm:cxnLst>
    <dgm:cxn modelId="{A2CA835D-7148-450B-BDD2-56A6C26008B2}" srcId="{13357523-B943-4A5C-8435-DAC6AEEA86B5}" destId="{41895833-A494-4409-A1DE-486F8785D48E}" srcOrd="0" destOrd="0" parTransId="{467F1667-8CEB-487C-9A3C-0739AB150827}" sibTransId="{6549EBF3-66EC-4A41-BFE0-BDB2FDB7B493}"/>
    <dgm:cxn modelId="{A2AA0471-89FD-490C-A938-E292934CAAAE}" srcId="{CDAECF18-795C-4C92-BDA0-E54FF1741BAE}" destId="{13357523-B943-4A5C-8435-DAC6AEEA86B5}" srcOrd="0" destOrd="0" parTransId="{AC1703DE-A16D-4294-8703-682B7485BED3}" sibTransId="{B60F77F3-CF5C-446E-A8A6-4372DE02BF60}"/>
    <dgm:cxn modelId="{2E974C72-AA1E-42DB-9ADD-D7A997081632}" type="presOf" srcId="{13357523-B943-4A5C-8435-DAC6AEEA86B5}" destId="{F393349C-F1AE-4D42-9BBA-4FE7850695B6}" srcOrd="0" destOrd="0" presId="urn:microsoft.com/office/officeart/2009/3/layout/SnapshotPictureList"/>
    <dgm:cxn modelId="{86B1378F-FC68-4953-9F98-507CD65DB3E6}" type="presOf" srcId="{CDAECF18-795C-4C92-BDA0-E54FF1741BAE}" destId="{C049D549-B07B-473A-8435-5A766A27070A}" srcOrd="0" destOrd="0" presId="urn:microsoft.com/office/officeart/2009/3/layout/SnapshotPictureList"/>
    <dgm:cxn modelId="{B1728DA5-258F-45FA-BAB6-D53C16A8DFFF}" type="presOf" srcId="{41895833-A494-4409-A1DE-486F8785D48E}" destId="{059A509E-099A-4061-8132-C103AFEBF6BE}" srcOrd="0" destOrd="0" presId="urn:microsoft.com/office/officeart/2009/3/layout/SnapshotPictureList"/>
    <dgm:cxn modelId="{ED1063D2-85D2-4AE8-9EDD-4DF38CE51A27}" type="presParOf" srcId="{C049D549-B07B-473A-8435-5A766A27070A}" destId="{F1EC257C-58C3-4677-B7D0-6E5A3DE4FC4D}" srcOrd="0" destOrd="0" presId="urn:microsoft.com/office/officeart/2009/3/layout/SnapshotPictureList"/>
    <dgm:cxn modelId="{B0329B5A-2FC1-4306-A975-A856C04B265B}" type="presParOf" srcId="{F1EC257C-58C3-4677-B7D0-6E5A3DE4FC4D}" destId="{FBD1FA0A-8C19-445C-8731-15250576A10F}" srcOrd="0" destOrd="0" presId="urn:microsoft.com/office/officeart/2009/3/layout/SnapshotPictureList"/>
    <dgm:cxn modelId="{0993AB80-7E28-4FB4-ACDD-ABFD35DD0936}" type="presParOf" srcId="{F1EC257C-58C3-4677-B7D0-6E5A3DE4FC4D}" destId="{F393349C-F1AE-4D42-9BBA-4FE7850695B6}" srcOrd="1" destOrd="0" presId="urn:microsoft.com/office/officeart/2009/3/layout/SnapshotPictureList"/>
    <dgm:cxn modelId="{B883309D-C24D-49C1-88AD-3746E567A81C}" type="presParOf" srcId="{F1EC257C-58C3-4677-B7D0-6E5A3DE4FC4D}" destId="{059A509E-099A-4061-8132-C103AFEBF6BE}" srcOrd="2" destOrd="0" presId="urn:microsoft.com/office/officeart/2009/3/layout/SnapshotPictureList"/>
    <dgm:cxn modelId="{6C168835-6918-4833-94AE-C81BA7EE93A2}" type="presParOf" srcId="{F1EC257C-58C3-4677-B7D0-6E5A3DE4FC4D}" destId="{A5DF000E-BB17-43FC-8D5D-50F2E6E341C4}" srcOrd="3" destOrd="0" presId="urn:microsoft.com/office/officeart/2009/3/layout/SnapshotPictureList"/>
    <dgm:cxn modelId="{27B1DB1E-D437-4D93-943E-D714F7424CE0}" type="presParOf" srcId="{F1EC257C-58C3-4677-B7D0-6E5A3DE4FC4D}" destId="{499FD16C-3829-4D2A-892B-837F7C69172F}" srcOrd="4" destOrd="0" presId="urn:microsoft.com/office/officeart/2009/3/layout/SnapshotPictur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F000E-BB17-43FC-8D5D-50F2E6E341C4}">
      <dsp:nvSpPr>
        <dsp:cNvPr id="0" name=""/>
        <dsp:cNvSpPr/>
      </dsp:nvSpPr>
      <dsp:spPr>
        <a:xfrm>
          <a:off x="11627490" y="939595"/>
          <a:ext cx="272884" cy="5050503"/>
        </a:xfrm>
        <a:prstGeom prst="rect">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1FA0A-8C19-445C-8731-15250576A10F}">
      <dsp:nvSpPr>
        <dsp:cNvPr id="0" name=""/>
        <dsp:cNvSpPr/>
      </dsp:nvSpPr>
      <dsp:spPr>
        <a:xfrm>
          <a:off x="382202" y="1807496"/>
          <a:ext cx="8512334" cy="5050503"/>
        </a:xfrm>
        <a:prstGeom prst="frame">
          <a:avLst>
            <a:gd name="adj1" fmla="val 5450"/>
          </a:avLst>
        </a:prstGeom>
        <a:solidFill>
          <a:schemeClr val="accent1">
            <a:tint val="50000"/>
            <a:alpha val="40000"/>
            <a:hueOff val="0"/>
            <a:satOff val="0"/>
            <a:lumOff val="0"/>
            <a:alphaOff val="0"/>
          </a:schemeClr>
        </a:solidFill>
        <a:ln>
          <a:noFill/>
        </a:ln>
        <a:effectLst>
          <a:outerShdw blurRad="50800" dist="50800" dir="5400000" algn="ctr" rotWithShape="0">
            <a:schemeClr val="accent1">
              <a:lumMod val="20000"/>
              <a:lumOff val="80000"/>
            </a:schemeClr>
          </a:outerShdw>
        </a:effectLst>
      </dsp:spPr>
      <dsp:style>
        <a:lnRef idx="0">
          <a:scrgbClr r="0" g="0" b="0"/>
        </a:lnRef>
        <a:fillRef idx="1">
          <a:scrgbClr r="0" g="0" b="0"/>
        </a:fillRef>
        <a:effectRef idx="0">
          <a:scrgbClr r="0" g="0" b="0"/>
        </a:effectRef>
        <a:fontRef idx="minor"/>
      </dsp:style>
    </dsp:sp>
    <dsp:sp modelId="{499FD16C-3829-4D2A-892B-837F7C69172F}">
      <dsp:nvSpPr>
        <dsp:cNvPr id="0" name=""/>
        <dsp:cNvSpPr/>
      </dsp:nvSpPr>
      <dsp:spPr>
        <a:xfrm>
          <a:off x="6128728" y="685024"/>
          <a:ext cx="6063270" cy="3710412"/>
        </a:xfrm>
        <a:prstGeom prst="rect">
          <a:avLst/>
        </a:prstGeom>
        <a:blipFill>
          <a:blip xmlns:r="http://schemas.openxmlformats.org/officeDocument/2006/relationships" r:embed="rId1"/>
          <a:srcRect/>
          <a:stretch>
            <a:fillRect l="-14000" r="-14000"/>
          </a:stretch>
        </a:blipFill>
        <a:ln w="38100" cap="flat" cmpd="sng" algn="ctr">
          <a:solidFill>
            <a:schemeClr val="lt1">
              <a:hueOff val="0"/>
              <a:satOff val="0"/>
              <a:lumOff val="0"/>
              <a:alphaOff val="0"/>
            </a:schemeClr>
          </a:solidFill>
          <a:prstDash val="solid"/>
        </a:ln>
        <a:effectLst>
          <a:outerShdw blurRad="50800" dist="38100" dir="16200000" rotWithShape="0">
            <a:prstClr val="black">
              <a:alpha val="40000"/>
            </a:prstClr>
          </a:outerShdw>
        </a:effectLst>
      </dsp:spPr>
      <dsp:style>
        <a:lnRef idx="3">
          <a:scrgbClr r="0" g="0" b="0"/>
        </a:lnRef>
        <a:fillRef idx="1">
          <a:scrgbClr r="0" g="0" b="0"/>
        </a:fillRef>
        <a:effectRef idx="1">
          <a:scrgbClr r="0" g="0" b="0"/>
        </a:effectRef>
        <a:fontRef idx="minor"/>
      </dsp:style>
    </dsp:sp>
    <dsp:sp modelId="{F393349C-F1AE-4D42-9BBA-4FE7850695B6}">
      <dsp:nvSpPr>
        <dsp:cNvPr id="0" name=""/>
        <dsp:cNvSpPr/>
      </dsp:nvSpPr>
      <dsp:spPr>
        <a:xfrm flipH="1">
          <a:off x="7916437" y="140824"/>
          <a:ext cx="3128382" cy="537571"/>
        </a:xfrm>
        <a:prstGeom prst="flowChartProcess">
          <a:avLst/>
        </a:prstGeom>
        <a:solidFill>
          <a:schemeClr val="bg1">
            <a:lumMod val="65000"/>
            <a:alpha val="64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43840" tIns="91440" rIns="243840" bIns="91440" numCol="1" spcCol="1270" anchor="ctr" anchorCtr="0">
          <a:noAutofit/>
        </a:bodyPr>
        <a:lstStyle/>
        <a:p>
          <a:pPr marL="0" lvl="0" indent="0" algn="l" defTabSz="1066800">
            <a:lnSpc>
              <a:spcPct val="90000"/>
            </a:lnSpc>
            <a:spcBef>
              <a:spcPct val="0"/>
            </a:spcBef>
            <a:spcAft>
              <a:spcPct val="35000"/>
            </a:spcAft>
            <a:buNone/>
          </a:pPr>
          <a:endParaRPr lang="en-IN" sz="2400" b="1" kern="1200" dirty="0">
            <a:latin typeface="Arial Black" panose="020B0A04020102020204" pitchFamily="34" charset="0"/>
          </a:endParaRPr>
        </a:p>
        <a:p>
          <a:pPr marL="0" lvl="0" indent="0" algn="l" defTabSz="1066800">
            <a:lnSpc>
              <a:spcPct val="90000"/>
            </a:lnSpc>
            <a:spcBef>
              <a:spcPct val="0"/>
            </a:spcBef>
            <a:spcAft>
              <a:spcPct val="35000"/>
            </a:spcAft>
            <a:buNone/>
          </a:pPr>
          <a:r>
            <a:rPr lang="en-IN" sz="2400" b="1" kern="1200" dirty="0">
              <a:solidFill>
                <a:schemeClr val="bg1"/>
              </a:solidFill>
              <a:latin typeface="Arial Black" panose="020B0A04020102020204" pitchFamily="34" charset="0"/>
            </a:rPr>
            <a:t>   CLEAN DATA</a:t>
          </a:r>
        </a:p>
        <a:p>
          <a:pPr marL="0" lvl="0" indent="0" algn="l" defTabSz="1066800">
            <a:lnSpc>
              <a:spcPct val="90000"/>
            </a:lnSpc>
            <a:spcBef>
              <a:spcPct val="0"/>
            </a:spcBef>
            <a:spcAft>
              <a:spcPct val="35000"/>
            </a:spcAft>
            <a:buNone/>
          </a:pPr>
          <a:endParaRPr lang="en-IN" sz="2400" b="1" kern="1200" dirty="0">
            <a:latin typeface="Arial Black" panose="020B0A04020102020204" pitchFamily="34" charset="0"/>
          </a:endParaRPr>
        </a:p>
      </dsp:txBody>
      <dsp:txXfrm>
        <a:off x="7916437" y="140824"/>
        <a:ext cx="3128382" cy="537571"/>
      </dsp:txXfrm>
    </dsp:sp>
    <dsp:sp modelId="{059A509E-099A-4061-8132-C103AFEBF6BE}">
      <dsp:nvSpPr>
        <dsp:cNvPr id="0" name=""/>
        <dsp:cNvSpPr/>
      </dsp:nvSpPr>
      <dsp:spPr>
        <a:xfrm>
          <a:off x="853557" y="2532195"/>
          <a:ext cx="4951659" cy="306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50000"/>
            </a:lnSpc>
            <a:spcBef>
              <a:spcPct val="0"/>
            </a:spcBef>
            <a:spcAft>
              <a:spcPct val="35000"/>
            </a:spcAft>
            <a:buNone/>
          </a:pPr>
          <a:r>
            <a:rPr lang="en-IN" sz="1600" kern="1200" dirty="0"/>
            <a:t>• </a:t>
          </a:r>
          <a:r>
            <a:rPr lang="en-IN" sz="1600" b="0" kern="1200" dirty="0"/>
            <a:t>Handled 6 missing values in content rating
• Standardized content rating categories
• Converted votes and runtime to numeric types
• Transformed runtime into total minutes
• Created runtime Period categories
• Derived decade column from release year
• Validated dataset for analysis</a:t>
          </a:r>
        </a:p>
      </dsp:txBody>
      <dsp:txXfrm>
        <a:off x="853557" y="2532195"/>
        <a:ext cx="4951659" cy="3062271"/>
      </dsp:txXfrm>
    </dsp:sp>
  </dsp:spTree>
</dsp:drawing>
</file>

<file path=ppt/diagrams/layout1.xml><?xml version="1.0" encoding="utf-8"?>
<dgm:layoutDef xmlns:dgm="http://schemas.openxmlformats.org/drawingml/2006/diagram" xmlns:a="http://schemas.openxmlformats.org/drawingml/2006/main" uniqueId="urn:microsoft.com/office/officeart/2009/3/layout/SnapshotPictureList">
  <dgm:title val=""/>
  <dgm:desc val=""/>
  <dgm:catLst>
    <dgm:cat type="picture" pri="3000"/>
    <dgm:cat type="pictureconvert" pri="3000"/>
  </dgm:catLst>
  <dgm:samp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ampData>
  <dgm:style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styleData>
  <dgm:clrData>
    <dgm:dataModel>
      <dgm:ptLst>
        <dgm:pt modelId="0" type="doc"/>
        <dgm:pt modelId="10">
          <dgm:prSet phldr="1"/>
        </dgm:pt>
        <dgm:pt modelId="11">
          <dgm:prSet phldr="1"/>
        </dgm:pt>
      </dgm:ptLst>
      <dgm:cxnLst>
        <dgm:cxn modelId="40" srcId="0" destId="10" srcOrd="0" destOrd="0"/>
        <dgm:cxn modelId="12" srcId="10" destId="11" srcOrd="0" destOrd="0"/>
      </dgm:cxnLst>
      <dgm:bg/>
      <dgm:whole/>
    </dgm:dataModel>
  </dgm:clrData>
  <dgm:layoutNode name="Name0">
    <dgm:varLst>
      <dgm:chMax/>
      <dgm:chPref/>
      <dgm:dir/>
      <dgm:animLvl val="lvl"/>
    </dgm:varLst>
    <dgm:alg type="snake">
      <dgm:param type="grDir" val="tL"/>
      <dgm:param type="flowDir" val="col"/>
    </dgm:alg>
    <dgm:shape xmlns:r="http://schemas.openxmlformats.org/officeDocument/2006/relationships" r:blip="">
      <dgm:adjLst/>
    </dgm:shape>
    <dgm:constrLst>
      <dgm:constr type="primFontSz" for="des" forName="ChildText" refType="primFontSz" refFor="des" refForName="ParentText" op="lte"/>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2.0273"/>
        </dgm:alg>
        <dgm:shape xmlns:r="http://schemas.openxmlformats.org/officeDocument/2006/relationships" r:blip="">
          <dgm:adjLst/>
        </dgm:shape>
        <dgm:choose name="Name1">
          <dgm:if name="Name2" func="var" arg="dir" op="equ" val="norm">
            <dgm:constrLst>
              <dgm:constr type="l" for="ch" forName="ParentAccentShape" refType="w" fact="0.0238"/>
              <dgm:constr type="t" for="ch" forName="ParentAccentShape" refType="h" fact="0.107"/>
              <dgm:constr type="w" for="ch" forName="ParentAccentShape" refType="w" fact="0.619"/>
              <dgm:constr type="h" for="ch" forName="ParentAccentShape" refType="h" fact="0.893"/>
              <dgm:constr type="l" for="ch" forName="ParentText" refType="w" fact="0.048"/>
              <dgm:constr type="t" for="ch" forName="ParentText" refType="h" fact="0.845"/>
              <dgm:constr type="w" for="ch" forName="ParentText" refType="w" fact="0.571"/>
              <dgm:constr type="h" for="ch" forName="ParentText" refType="h" fact="0.106"/>
              <dgm:constr type="l" for="ch" forName="ChildText" refType="w" fact="0.668"/>
              <dgm:constr type="t" for="ch" forName="ChildText" refType="h" fact="0.107"/>
              <dgm:constr type="w" for="ch" forName="ChildText" refType="w" fact="0.283"/>
              <dgm:constr type="h" for="ch" forName="ChildText" refType="h" fact="0.893"/>
              <dgm:constr type="l" for="ch" forName="ChildAccentShape" refType="w" fact="0.9762"/>
              <dgm:constr type="t" for="ch" forName="ChildAccentShape" refType="h" fact="0.107"/>
              <dgm:constr type="w" for="ch" forName="ChildAccentShape" refType="w" fact="0.0238"/>
              <dgm:constr type="h" for="ch" forName="ChildAccentShape" refType="h" fact="0.893"/>
              <dgm:constr type="l" for="ch" forName="Image" refType="w" fact="0"/>
              <dgm:constr type="t" for="ch" forName="Image" refType="h" fact="0"/>
              <dgm:constr type="w" for="ch" forName="Image" refType="w" fact="0.5952"/>
              <dgm:constr type="h" for="ch" forName="Image" refType="h" fact="0.8447"/>
            </dgm:constrLst>
          </dgm:if>
          <dgm:else name="Name3">
            <dgm:constrLst>
              <dgm:constr type="l" for="ch" forName="ParentAccentShape" refType="w" fact="0.3572"/>
              <dgm:constr type="t" for="ch" forName="ParentAccentShape" refType="h" fact="0.107"/>
              <dgm:constr type="w" for="ch" forName="ParentAccentShape" refType="w" fact="0.619"/>
              <dgm:constr type="h" for="ch" forName="ParentAccentShape" refType="h" fact="0.893"/>
              <dgm:constr type="l" for="ch" forName="ParentText" refType="w" fact="0.381"/>
              <dgm:constr type="t" for="ch" forName="ParentText" refType="h" fact="0.845"/>
              <dgm:constr type="w" for="ch" forName="ParentText" refType="w" fact="0.571"/>
              <dgm:constr type="h" for="ch" forName="ParentText" refType="h" fact="0.106"/>
              <dgm:constr type="l" for="ch" forName="ChildText" refType="w" fact="0.049"/>
              <dgm:constr type="t" for="ch" forName="ChildText" refType="h" fact="0.107"/>
              <dgm:constr type="w" for="ch" forName="ChildText" refType="w" fact="0.283"/>
              <dgm:constr type="h" for="ch" forName="ChildText" refType="h" fact="0.893"/>
              <dgm:constr type="l" for="ch" forName="ChildAccentShape" refType="w" fact="0"/>
              <dgm:constr type="t" for="ch" forName="ChildAccentShape" refType="h" fact="0.107"/>
              <dgm:constr type="w" for="ch" forName="ChildAccentShape" refType="w" fact="0.0238"/>
              <dgm:constr type="h" for="ch" forName="ChildAccentShape" refType="h" fact="0.893"/>
              <dgm:constr type="l" for="ch" forName="Image" refType="w" fact="0.4048"/>
              <dgm:constr type="t" for="ch" forName="Image" refType="h" fact="0"/>
              <dgm:constr type="w" for="ch" forName="Image" refType="w" fact="0.5952"/>
              <dgm:constr type="h" for="ch" forName="Image" refType="h" fact="0.8447"/>
            </dgm:constrLst>
          </dgm:else>
        </dgm:choose>
        <dgm:layoutNode name="ParentAccentShape" styleLbl="trBgShp">
          <dgm:alg type="sp"/>
          <dgm:shape xmlns:r="http://schemas.openxmlformats.org/officeDocument/2006/relationships" type="frame" r:blip="" zOrderOff="-10">
            <dgm:adjLst>
              <dgm:adj idx="1" val="0.0545"/>
            </dgm:adjLst>
          </dgm:shape>
          <dgm:presOf/>
        </dgm:layoutNode>
        <dgm:layoutNode name="ParentText" styleLbl="revTx">
          <dgm:varLst>
            <dgm:chMax val="1"/>
            <dgm:chPref val="1"/>
            <dgm:bulletEnabled val="1"/>
          </dgm:varLst>
          <dgm:alg type="tx">
            <dgm:param type="parTxLTRAlign" val="l"/>
          </dgm:alg>
          <dgm:shape xmlns:r="http://schemas.openxmlformats.org/officeDocument/2006/relationships" type="rect" r:blip="" zOrderOff="10">
            <dgm:adjLst/>
          </dgm:shape>
          <dgm:presOf axis="self" ptType="node"/>
          <dgm:constrLst>
            <dgm:constr type="lMarg" refType="primFontSz" fact="0.8"/>
            <dgm:constr type="rMarg" refType="primFontSz" fact="0.8"/>
            <dgm:constr type="tMarg" refType="primFontSz" fact="0.3"/>
            <dgm:constr type="bMarg" refType="primFontSz" fact="0.3"/>
          </dgm:constrLst>
          <dgm:ruleLst>
            <dgm:rule type="primFontSz" val="5" fact="NaN" max="NaN"/>
          </dgm:ruleLst>
        </dgm:layoutNode>
        <dgm:layoutNode name="ChildText" styleLbl="revTx">
          <dgm:varLst>
            <dgm:chMax val="0"/>
            <dgm:chPref val="0"/>
          </dgm:varLst>
          <dgm:alg type="tx">
            <dgm:param type="parTxLTRAlign" val="l"/>
            <dgm:param type="txAnchorVert" val="t"/>
          </dgm:alg>
          <dgm:shape xmlns:r="http://schemas.openxmlformats.org/officeDocument/2006/relationships" type="rect" r:blip="" zOrderOff="10">
            <dgm:adjLst/>
          </dgm:shape>
          <dgm:choose name="Name4">
            <dgm:if name="Name5" axis="ch" ptType="node" func="cnt" op="gte" val="1">
              <dgm:presOf axis="des" ptType="node"/>
            </dgm:if>
            <dgm:else name="Name6">
              <dgm:presOf/>
            </dgm:else>
          </dgm:choos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name="ChildAccentShape" styleLbl="trBgShp">
          <dgm:alg type="sp"/>
          <dgm:choose name="Name7">
            <dgm:if name="Name8" axis="ch" ptType="node" func="cnt" op="gte" val="1">
              <dgm:shape xmlns:r="http://schemas.openxmlformats.org/officeDocument/2006/relationships" type="rect" r:blip="" zOrderOff="-10">
                <dgm:adjLst/>
              </dgm:shape>
            </dgm:if>
            <dgm:else name="Name9">
              <dgm:shape xmlns:r="http://schemas.openxmlformats.org/officeDocument/2006/relationships" type="rect" r:blip="" hideGeom="1">
                <dgm:adjLst/>
              </dgm:shape>
            </dgm:else>
          </dgm:choose>
          <dgm:presOf/>
        </dgm:layoutNode>
        <dgm:layoutNode name="Image" styleLbl="align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168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5412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txBody>
          <a:bodyPr/>
          <a:lstStyle/>
          <a:p>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txBody>
          <a:bodyPr/>
          <a:lstStyle/>
          <a:p>
            <a:endParaRPr lang="en-IN"/>
          </a:p>
        </p:txBody>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1" y="0"/>
            <a:ext cx="12192000" cy="6110916"/>
          </a:xfrm>
          <a:prstGeom prst="rect">
            <a:avLst/>
          </a:prstGeom>
          <a:noFill/>
          <a:ln>
            <a:noFill/>
          </a:ln>
        </p:spPr>
      </p:pic>
      <p:sp>
        <p:nvSpPr>
          <p:cNvPr id="99" name="Google Shape;99;p1"/>
          <p:cNvSpPr txBox="1"/>
          <p:nvPr/>
        </p:nvSpPr>
        <p:spPr>
          <a:xfrm>
            <a:off x="1710813" y="2951966"/>
            <a:ext cx="9465187" cy="1384954"/>
          </a:xfrm>
          <a:prstGeom prst="rect">
            <a:avLst/>
          </a:prstGeom>
          <a:noFill/>
          <a:ln>
            <a:noFill/>
          </a:ln>
        </p:spPr>
        <p:txBody>
          <a:bodyPr spcFirstLastPara="1" wrap="square" lIns="91425" tIns="45700" rIns="91425" bIns="45700" anchor="t" anchorCtr="0">
            <a:spAutoFit/>
          </a:bodyPr>
          <a:lstStyle/>
          <a:p>
            <a:pPr lvl="0" algn="ctr">
              <a:buSzPts val="1800"/>
            </a:pPr>
            <a:br>
              <a:rPr lang="en-IN" sz="2800" b="1" i="0" u="none" strike="noStrike" cap="none" dirty="0">
                <a:solidFill>
                  <a:schemeClr val="tx1"/>
                </a:solidFill>
                <a:latin typeface="Arial Black" panose="020B0A04020102020204" pitchFamily="34" charset="0"/>
                <a:ea typeface="Calibri"/>
                <a:cs typeface="Calibri"/>
                <a:sym typeface="Calibri"/>
              </a:rPr>
            </a:br>
            <a:r>
              <a:rPr lang="en-IN" sz="2800" b="1" i="0" u="none" strike="noStrike" cap="none" dirty="0">
                <a:solidFill>
                  <a:schemeClr val="tx1"/>
                </a:solidFill>
                <a:latin typeface="Arial Black" panose="020B0A04020102020204" pitchFamily="34" charset="0"/>
                <a:ea typeface="Calibri"/>
                <a:cs typeface="Calibri"/>
                <a:sym typeface="Calibri"/>
              </a:rPr>
              <a:t>EXPLORATORY DATA ANALYSIS OF</a:t>
            </a:r>
            <a:r>
              <a:rPr lang="en-US" sz="2800" b="1" i="0" u="none" strike="noStrike" cap="none" dirty="0">
                <a:solidFill>
                  <a:schemeClr val="tx1"/>
                </a:solidFill>
                <a:latin typeface="Arial Black" panose="020B0A04020102020204" pitchFamily="34" charset="0"/>
                <a:ea typeface="Calibri"/>
                <a:cs typeface="Calibri"/>
                <a:sym typeface="Calibri"/>
              </a:rPr>
              <a:t> </a:t>
            </a:r>
            <a:r>
              <a:rPr lang="en-US" sz="2800" b="1" dirty="0">
                <a:solidFill>
                  <a:schemeClr val="tx1"/>
                </a:solidFill>
                <a:latin typeface="Arial Black" panose="020B0A04020102020204" pitchFamily="34" charset="0"/>
              </a:rPr>
              <a:t>TOP 250 IMDb MOVIES</a:t>
            </a:r>
            <a:endParaRPr sz="2800" b="1" i="0" u="none" strike="noStrike" cap="none" dirty="0">
              <a:solidFill>
                <a:schemeClr val="tx1"/>
              </a:solidFill>
              <a:latin typeface="Arial Black" panose="020B0A04020102020204" pitchFamily="34" charset="0"/>
              <a:sym typeface="Arial"/>
            </a:endParaRPr>
          </a:p>
        </p:txBody>
      </p:sp>
      <mc:AlternateContent xmlns:mc="http://schemas.openxmlformats.org/markup-compatibility/2006">
        <mc:Choice xmlns:am3d="http://schemas.microsoft.com/office/drawing/2017/model3d" Requires="am3d">
          <p:graphicFrame>
            <p:nvGraphicFramePr>
              <p:cNvPr id="2" name="3D Model 1" descr="Film Reel">
                <a:extLst>
                  <a:ext uri="{FF2B5EF4-FFF2-40B4-BE49-F238E27FC236}">
                    <a16:creationId xmlns:a16="http://schemas.microsoft.com/office/drawing/2014/main" id="{18C1E1AB-DE85-86B3-AD9B-980BB393DF43}"/>
                  </a:ext>
                </a:extLst>
              </p:cNvPr>
              <p:cNvGraphicFramePr/>
              <p:nvPr>
                <p:extLst>
                  <p:ext uri="{D42A27DB-BD31-4B8C-83A1-F6EECF244321}">
                    <p14:modId xmlns:p14="http://schemas.microsoft.com/office/powerpoint/2010/main" val="106350264"/>
                  </p:ext>
                </p:extLst>
              </p:nvPr>
            </p:nvGraphicFramePr>
            <p:xfrm>
              <a:off x="-227487" y="4995123"/>
              <a:ext cx="3570456" cy="1898998"/>
            </p:xfrm>
            <a:graphic>
              <a:graphicData uri="http://schemas.microsoft.com/office/drawing/2017/model3d">
                <am3d:model3d r:embed="rId4">
                  <am3d:spPr>
                    <a:xfrm>
                      <a:off x="0" y="0"/>
                      <a:ext cx="3570456" cy="1898998"/>
                    </a:xfrm>
                    <a:prstGeom prst="rect">
                      <a:avLst/>
                    </a:prstGeom>
                  </am3d:spPr>
                  <am3d:camera>
                    <am3d:pos x="0" y="0" z="54755125"/>
                    <am3d:up dx="0" dy="36000000" dz="0"/>
                    <am3d:lookAt x="0" y="0" z="0"/>
                    <am3d:perspective fov="2700000"/>
                  </am3d:camera>
                  <am3d:trans>
                    <am3d:meterPerModelUnit n="508920" d="1000000"/>
                    <am3d:preTrans dx="3499240" dy="-2095472" dz="-406927"/>
                    <am3d:scale>
                      <am3d:sx n="1000000" d="1000000"/>
                      <am3d:sy n="1000000" d="1000000"/>
                      <am3d:sz n="1000000" d="1000000"/>
                    </am3d:scale>
                    <am3d:rot/>
                    <am3d:postTrans dx="0" dy="0" dz="0"/>
                  </am3d:trans>
                  <am3d:raster rName="Office3DRenderer" rVer="16.0.8326">
                    <am3d:blip r:embed="rId5"/>
                  </am3d:raster>
                  <am3d:objViewport viewportSz="42237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Film Reel">
                <a:extLst>
                  <a:ext uri="{FF2B5EF4-FFF2-40B4-BE49-F238E27FC236}">
                    <a16:creationId xmlns:a16="http://schemas.microsoft.com/office/drawing/2014/main" id="{18C1E1AB-DE85-86B3-AD9B-980BB393DF43}"/>
                  </a:ext>
                </a:extLst>
              </p:cNvPr>
              <p:cNvPicPr>
                <a:picLocks noGrp="1" noRot="1" noChangeAspect="1" noMove="1" noResize="1" noEditPoints="1" noAdjustHandles="1" noChangeArrowheads="1" noChangeShapeType="1" noCrop="1"/>
              </p:cNvPicPr>
              <p:nvPr/>
            </p:nvPicPr>
            <p:blipFill>
              <a:blip r:embed="rId5"/>
              <a:stretch>
                <a:fillRect/>
              </a:stretch>
            </p:blipFill>
            <p:spPr>
              <a:xfrm>
                <a:off x="-227487" y="4995123"/>
                <a:ext cx="3570456" cy="1898998"/>
              </a:xfrm>
              <a:prstGeom prst="rect">
                <a:avLst/>
              </a:prstGeom>
            </p:spPr>
          </p:pic>
        </mc:Fallback>
      </mc:AlternateContent>
      <p:sp>
        <p:nvSpPr>
          <p:cNvPr id="3" name="TextBox 2">
            <a:extLst>
              <a:ext uri="{FF2B5EF4-FFF2-40B4-BE49-F238E27FC236}">
                <a16:creationId xmlns:a16="http://schemas.microsoft.com/office/drawing/2014/main" id="{48D0C9FB-FAF6-D2D9-FD85-22D0FCD8CB79}"/>
              </a:ext>
            </a:extLst>
          </p:cNvPr>
          <p:cNvSpPr txBox="1"/>
          <p:nvPr/>
        </p:nvSpPr>
        <p:spPr>
          <a:xfrm>
            <a:off x="6263149" y="5117524"/>
            <a:ext cx="5171767" cy="923330"/>
          </a:xfrm>
          <a:prstGeom prst="rect">
            <a:avLst/>
          </a:prstGeom>
          <a:noFill/>
        </p:spPr>
        <p:txBody>
          <a:bodyPr wrap="square" rtlCol="0">
            <a:spAutoFit/>
          </a:bodyPr>
          <a:lstStyle/>
          <a:p>
            <a:r>
              <a:rPr lang="en-IN" sz="2000" u="sng" dirty="0">
                <a:solidFill>
                  <a:srgbClr val="FF0000"/>
                </a:solidFill>
                <a:latin typeface="Arial Black" panose="020B0A04020102020204" pitchFamily="34" charset="0"/>
              </a:rPr>
              <a:t>PRESENTED BY</a:t>
            </a:r>
            <a:r>
              <a:rPr lang="en-IN" sz="2000" dirty="0">
                <a:solidFill>
                  <a:srgbClr val="FF0000"/>
                </a:solidFill>
                <a:latin typeface="Arial Black" panose="020B0A04020102020204" pitchFamily="34" charset="0"/>
              </a:rPr>
              <a:t>: </a:t>
            </a:r>
            <a:r>
              <a:rPr lang="en-IN" sz="2000" dirty="0">
                <a:solidFill>
                  <a:schemeClr val="tx1"/>
                </a:solidFill>
                <a:latin typeface="Arial Black" panose="020B0A04020102020204" pitchFamily="34" charset="0"/>
              </a:rPr>
              <a:t>Nirguna Valvekar</a:t>
            </a:r>
          </a:p>
          <a:p>
            <a:r>
              <a:rPr lang="en-IN" sz="2000" u="sng" dirty="0">
                <a:solidFill>
                  <a:srgbClr val="FF0000"/>
                </a:solidFill>
                <a:latin typeface="Arial Black" panose="020B0A04020102020204" pitchFamily="34" charset="0"/>
              </a:rPr>
              <a:t>BATCH NO </a:t>
            </a:r>
            <a:r>
              <a:rPr lang="en-IN" sz="2000" dirty="0">
                <a:solidFill>
                  <a:srgbClr val="FF0000"/>
                </a:solidFill>
                <a:latin typeface="Arial Black" panose="020B0A04020102020204" pitchFamily="34" charset="0"/>
              </a:rPr>
              <a:t>: </a:t>
            </a:r>
            <a:r>
              <a:rPr lang="en-IN" sz="2000" dirty="0">
                <a:solidFill>
                  <a:schemeClr val="tx1"/>
                </a:solidFill>
                <a:latin typeface="Arial Black" panose="020B0A04020102020204" pitchFamily="34" charset="0"/>
              </a:rPr>
              <a:t>442</a:t>
            </a:r>
            <a:endParaRPr lang="en-IN" sz="2000" u="sng" dirty="0">
              <a:solidFill>
                <a:srgbClr val="FF0000"/>
              </a:solidFill>
              <a:latin typeface="Arial Black" panose="020B0A04020102020204" pitchFamily="34" charset="0"/>
            </a:endParaRPr>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A4F89-8A83-DD1E-969C-9CEDF6AA7A57}"/>
              </a:ext>
            </a:extLst>
          </p:cNvPr>
          <p:cNvPicPr>
            <a:picLocks noChangeAspect="1"/>
          </p:cNvPicPr>
          <p:nvPr/>
        </p:nvPicPr>
        <p:blipFill>
          <a:blip r:embed="rId2"/>
          <a:stretch>
            <a:fillRect/>
          </a:stretch>
        </p:blipFill>
        <p:spPr>
          <a:xfrm>
            <a:off x="483418" y="1043608"/>
            <a:ext cx="4129873" cy="2241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1EC4309-6958-FC70-F594-E9551102CC41}"/>
              </a:ext>
            </a:extLst>
          </p:cNvPr>
          <p:cNvPicPr>
            <a:picLocks noChangeAspect="1"/>
          </p:cNvPicPr>
          <p:nvPr/>
        </p:nvPicPr>
        <p:blipFill>
          <a:blip r:embed="rId3"/>
          <a:srcRect r="3864" b="3748"/>
          <a:stretch>
            <a:fillRect/>
          </a:stretch>
        </p:blipFill>
        <p:spPr>
          <a:xfrm>
            <a:off x="266081" y="3775419"/>
            <a:ext cx="4347210" cy="2494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a:extLst>
              <a:ext uri="{FF2B5EF4-FFF2-40B4-BE49-F238E27FC236}">
                <a16:creationId xmlns:a16="http://schemas.microsoft.com/office/drawing/2014/main" id="{2EA42135-1C34-8A67-7A87-1E93070A22D7}"/>
              </a:ext>
            </a:extLst>
          </p:cNvPr>
          <p:cNvSpPr txBox="1"/>
          <p:nvPr/>
        </p:nvSpPr>
        <p:spPr>
          <a:xfrm>
            <a:off x="4979176" y="2112179"/>
            <a:ext cx="6729406" cy="785343"/>
          </a:xfrm>
          <a:prstGeom prst="rect">
            <a:avLst/>
          </a:prstGeom>
          <a:noFill/>
        </p:spPr>
        <p:txBody>
          <a:bodyPr wrap="square" rtlCol="0">
            <a:spAutoFit/>
          </a:bodyPr>
          <a:lstStyle/>
          <a:p>
            <a:pPr algn="just">
              <a:lnSpc>
                <a:spcPct val="150000"/>
              </a:lnSpc>
            </a:pPr>
            <a:r>
              <a:rPr lang="en-US" sz="1600" dirty="0"/>
              <a:t>•   More votes slightly correlate with higher ratings.	</a:t>
            </a:r>
          </a:p>
          <a:p>
            <a:pPr algn="just">
              <a:lnSpc>
                <a:spcPct val="150000"/>
              </a:lnSpc>
            </a:pPr>
            <a:r>
              <a:rPr lang="en-US" sz="1600" dirty="0"/>
              <a:t>•   Outliers visible: some movies have high votes but moderate ratings.</a:t>
            </a:r>
            <a:endParaRPr lang="en-IN" sz="1600" dirty="0"/>
          </a:p>
        </p:txBody>
      </p:sp>
      <p:sp>
        <p:nvSpPr>
          <p:cNvPr id="15" name="TextBox 14">
            <a:extLst>
              <a:ext uri="{FF2B5EF4-FFF2-40B4-BE49-F238E27FC236}">
                <a16:creationId xmlns:a16="http://schemas.microsoft.com/office/drawing/2014/main" id="{1086C9C5-9778-03E9-71E9-66E2C6791017}"/>
              </a:ext>
            </a:extLst>
          </p:cNvPr>
          <p:cNvSpPr txBox="1"/>
          <p:nvPr/>
        </p:nvSpPr>
        <p:spPr>
          <a:xfrm>
            <a:off x="4979176" y="4745821"/>
            <a:ext cx="6053259" cy="1154675"/>
          </a:xfrm>
          <a:prstGeom prst="rect">
            <a:avLst/>
          </a:prstGeom>
          <a:noFill/>
        </p:spPr>
        <p:txBody>
          <a:bodyPr wrap="square" rtlCol="0">
            <a:spAutoFit/>
          </a:bodyPr>
          <a:lstStyle/>
          <a:p>
            <a:pPr algn="just">
              <a:lnSpc>
                <a:spcPct val="150000"/>
              </a:lnSpc>
            </a:pPr>
            <a:r>
              <a:rPr lang="en-US" sz="1600" dirty="0"/>
              <a:t>•   Most movies have ratings clustered 8.0–8.5.</a:t>
            </a:r>
          </a:p>
          <a:p>
            <a:pPr algn="just">
              <a:lnSpc>
                <a:spcPct val="150000"/>
              </a:lnSpc>
            </a:pPr>
            <a:r>
              <a:rPr lang="en-US" sz="1600" dirty="0"/>
              <a:t>•  Medium-length movies slightly dominate higher ratings; short and long movies slightly lower.</a:t>
            </a:r>
            <a:endParaRPr lang="en-IN" sz="1600" dirty="0"/>
          </a:p>
        </p:txBody>
      </p:sp>
      <p:sp>
        <p:nvSpPr>
          <p:cNvPr id="17" name="TextBox 16">
            <a:extLst>
              <a:ext uri="{FF2B5EF4-FFF2-40B4-BE49-F238E27FC236}">
                <a16:creationId xmlns:a16="http://schemas.microsoft.com/office/drawing/2014/main" id="{13F36817-C10E-FA86-0FF9-011BE7375204}"/>
              </a:ext>
            </a:extLst>
          </p:cNvPr>
          <p:cNvSpPr txBox="1"/>
          <p:nvPr/>
        </p:nvSpPr>
        <p:spPr>
          <a:xfrm>
            <a:off x="3309730" y="188843"/>
            <a:ext cx="5565913" cy="584775"/>
          </a:xfrm>
          <a:prstGeom prst="rect">
            <a:avLst/>
          </a:prstGeom>
          <a:noFill/>
        </p:spPr>
        <p:txBody>
          <a:bodyPr wrap="square" rtlCol="0">
            <a:spAutoFit/>
          </a:bodyPr>
          <a:lstStyle/>
          <a:p>
            <a:r>
              <a:rPr lang="en-IN" sz="3200" dirty="0">
                <a:solidFill>
                  <a:srgbClr val="FF0000"/>
                </a:solidFill>
                <a:latin typeface="Arial Black" panose="020B0A04020102020204" pitchFamily="34" charset="0"/>
              </a:rPr>
              <a:t>BIVARIATE ANALYSIS</a:t>
            </a:r>
          </a:p>
        </p:txBody>
      </p:sp>
      <p:sp>
        <p:nvSpPr>
          <p:cNvPr id="18" name="TextBox 17">
            <a:extLst>
              <a:ext uri="{FF2B5EF4-FFF2-40B4-BE49-F238E27FC236}">
                <a16:creationId xmlns:a16="http://schemas.microsoft.com/office/drawing/2014/main" id="{DDE73B04-1AE0-E849-4424-E6C4E6C18402}"/>
              </a:ext>
            </a:extLst>
          </p:cNvPr>
          <p:cNvSpPr txBox="1"/>
          <p:nvPr/>
        </p:nvSpPr>
        <p:spPr>
          <a:xfrm>
            <a:off x="4979176" y="1512014"/>
            <a:ext cx="2981739" cy="400110"/>
          </a:xfrm>
          <a:prstGeom prst="rect">
            <a:avLst/>
          </a:prstGeom>
          <a:noFill/>
        </p:spPr>
        <p:txBody>
          <a:bodyPr wrap="square" rtlCol="0">
            <a:spAutoFit/>
          </a:bodyPr>
          <a:lstStyle/>
          <a:p>
            <a:r>
              <a:rPr lang="en-IN" sz="2000" b="1" dirty="0">
                <a:latin typeface="Arial Black" panose="020B0A04020102020204" pitchFamily="34" charset="0"/>
              </a:rPr>
              <a:t>INTERPRETATION:</a:t>
            </a:r>
          </a:p>
        </p:txBody>
      </p:sp>
      <p:sp>
        <p:nvSpPr>
          <p:cNvPr id="19" name="TextBox 18">
            <a:extLst>
              <a:ext uri="{FF2B5EF4-FFF2-40B4-BE49-F238E27FC236}">
                <a16:creationId xmlns:a16="http://schemas.microsoft.com/office/drawing/2014/main" id="{C6FDD95F-D657-9DB2-F4CC-6D5D6F43BF9F}"/>
              </a:ext>
            </a:extLst>
          </p:cNvPr>
          <p:cNvSpPr txBox="1"/>
          <p:nvPr/>
        </p:nvSpPr>
        <p:spPr>
          <a:xfrm>
            <a:off x="4979176" y="4236083"/>
            <a:ext cx="3607905" cy="400110"/>
          </a:xfrm>
          <a:prstGeom prst="rect">
            <a:avLst/>
          </a:prstGeom>
          <a:noFill/>
        </p:spPr>
        <p:txBody>
          <a:bodyPr wrap="square" rtlCol="0">
            <a:spAutoFit/>
          </a:bodyPr>
          <a:lstStyle/>
          <a:p>
            <a:r>
              <a:rPr lang="en-IN" sz="2000" dirty="0">
                <a:latin typeface="Arial Black" panose="020B0A04020102020204" pitchFamily="34" charset="0"/>
              </a:rPr>
              <a:t>INTERPRETATION:</a:t>
            </a:r>
          </a:p>
        </p:txBody>
      </p:sp>
    </p:spTree>
    <p:extLst>
      <p:ext uri="{BB962C8B-B14F-4D97-AF65-F5344CB8AC3E}">
        <p14:creationId xmlns:p14="http://schemas.microsoft.com/office/powerpoint/2010/main" val="3826604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2B9F17-4BA1-08B3-5326-F4EBC68C7F7A}"/>
              </a:ext>
            </a:extLst>
          </p:cNvPr>
          <p:cNvPicPr>
            <a:picLocks noChangeAspect="1"/>
          </p:cNvPicPr>
          <p:nvPr/>
        </p:nvPicPr>
        <p:blipFill>
          <a:blip r:embed="rId2"/>
          <a:stretch>
            <a:fillRect/>
          </a:stretch>
        </p:blipFill>
        <p:spPr>
          <a:xfrm>
            <a:off x="657079" y="785191"/>
            <a:ext cx="4580844" cy="27346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AF042567-B1CE-7924-6796-211D67F167E0}"/>
              </a:ext>
            </a:extLst>
          </p:cNvPr>
          <p:cNvSpPr txBox="1"/>
          <p:nvPr/>
        </p:nvSpPr>
        <p:spPr>
          <a:xfrm>
            <a:off x="512398" y="4519038"/>
            <a:ext cx="8611723" cy="170303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800" dirty="0"/>
              <a:t> Rank vs Runtime: correlation ~0 → movie length doesn’t affect ranking.	</a:t>
            </a:r>
          </a:p>
          <a:p>
            <a:pPr algn="just">
              <a:lnSpc>
                <a:spcPct val="150000"/>
              </a:lnSpc>
            </a:pPr>
            <a:r>
              <a:rPr lang="en-IN" sz="1800" dirty="0"/>
              <a:t>•    Rank vs Year: correlation ~ -0.2 → older movies slightly dominate Top 250.	</a:t>
            </a:r>
          </a:p>
          <a:p>
            <a:pPr algn="just">
              <a:lnSpc>
                <a:spcPct val="150000"/>
              </a:lnSpc>
            </a:pPr>
            <a:r>
              <a:rPr lang="en-IN" sz="1800" dirty="0"/>
              <a:t>•    Runtime vs Year: correlation ~0 → movie length stable over the years.</a:t>
            </a:r>
          </a:p>
          <a:p>
            <a:pPr algn="just">
              <a:lnSpc>
                <a:spcPct val="150000"/>
              </a:lnSpc>
            </a:pPr>
            <a:endParaRPr lang="en-IN" sz="1800" dirty="0"/>
          </a:p>
        </p:txBody>
      </p:sp>
      <p:sp>
        <p:nvSpPr>
          <p:cNvPr id="7" name="TextBox 6">
            <a:extLst>
              <a:ext uri="{FF2B5EF4-FFF2-40B4-BE49-F238E27FC236}">
                <a16:creationId xmlns:a16="http://schemas.microsoft.com/office/drawing/2014/main" id="{6B5B12DE-0FA9-6CCF-E95A-83DFD4BDA8A6}"/>
              </a:ext>
            </a:extLst>
          </p:cNvPr>
          <p:cNvSpPr txBox="1"/>
          <p:nvPr/>
        </p:nvSpPr>
        <p:spPr>
          <a:xfrm>
            <a:off x="537808" y="4035287"/>
            <a:ext cx="5410200" cy="400110"/>
          </a:xfrm>
          <a:prstGeom prst="rect">
            <a:avLst/>
          </a:prstGeom>
          <a:noFill/>
        </p:spPr>
        <p:txBody>
          <a:bodyPr wrap="square" rtlCol="0">
            <a:spAutoFit/>
          </a:bodyPr>
          <a:lstStyle/>
          <a:p>
            <a:r>
              <a:rPr lang="en-IN" sz="2000" dirty="0">
                <a:latin typeface="Arial Black" panose="020B0A04020102020204" pitchFamily="34" charset="0"/>
              </a:rPr>
              <a:t>INTERPRETATION:</a:t>
            </a:r>
          </a:p>
        </p:txBody>
      </p:sp>
    </p:spTree>
    <p:extLst>
      <p:ext uri="{BB962C8B-B14F-4D97-AF65-F5344CB8AC3E}">
        <p14:creationId xmlns:p14="http://schemas.microsoft.com/office/powerpoint/2010/main" val="178807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B8A8CB-9B5A-9CB2-289D-537D94ED3AB5}"/>
              </a:ext>
            </a:extLst>
          </p:cNvPr>
          <p:cNvSpPr txBox="1"/>
          <p:nvPr/>
        </p:nvSpPr>
        <p:spPr>
          <a:xfrm>
            <a:off x="3528390" y="279691"/>
            <a:ext cx="5913782" cy="523220"/>
          </a:xfrm>
          <a:prstGeom prst="rect">
            <a:avLst/>
          </a:prstGeom>
          <a:noFill/>
        </p:spPr>
        <p:txBody>
          <a:bodyPr wrap="square" rtlCol="0">
            <a:spAutoFit/>
          </a:bodyPr>
          <a:lstStyle/>
          <a:p>
            <a:r>
              <a:rPr lang="en-IN" sz="2800" dirty="0">
                <a:solidFill>
                  <a:srgbClr val="FF0000"/>
                </a:solidFill>
                <a:latin typeface="Arial Black" panose="020B0A04020102020204" pitchFamily="34" charset="0"/>
              </a:rPr>
              <a:t>MULTIVARIATE ANALYSIS</a:t>
            </a:r>
          </a:p>
        </p:txBody>
      </p:sp>
      <p:sp>
        <p:nvSpPr>
          <p:cNvPr id="5" name="Rectangle 4">
            <a:extLst>
              <a:ext uri="{FF2B5EF4-FFF2-40B4-BE49-F238E27FC236}">
                <a16:creationId xmlns:a16="http://schemas.microsoft.com/office/drawing/2014/main" id="{7B4AD189-14D9-7B11-0916-217450B3D515}"/>
              </a:ext>
            </a:extLst>
          </p:cNvPr>
          <p:cNvSpPr/>
          <p:nvPr/>
        </p:nvSpPr>
        <p:spPr>
          <a:xfrm>
            <a:off x="6634368" y="2582742"/>
            <a:ext cx="5347253" cy="33608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19893BD-2E7E-FD6B-0E0E-0C8D9CF951C4}"/>
              </a:ext>
            </a:extLst>
          </p:cNvPr>
          <p:cNvSpPr txBox="1"/>
          <p:nvPr/>
        </p:nvSpPr>
        <p:spPr>
          <a:xfrm>
            <a:off x="283264" y="1121672"/>
            <a:ext cx="10341666" cy="369332"/>
          </a:xfrm>
          <a:prstGeom prst="rect">
            <a:avLst/>
          </a:prstGeom>
          <a:noFill/>
        </p:spPr>
        <p:txBody>
          <a:bodyPr wrap="square" rtlCol="0">
            <a:spAutoFit/>
          </a:bodyPr>
          <a:lstStyle/>
          <a:p>
            <a:r>
              <a:rPr lang="en-US" sz="1800" dirty="0">
                <a:solidFill>
                  <a:schemeClr val="tx1"/>
                </a:solidFill>
                <a:latin typeface="Arial Black" panose="020B0A04020102020204" pitchFamily="34" charset="0"/>
              </a:rPr>
              <a:t>In which Decade-Runtime combination are the most Votes concentrated? </a:t>
            </a:r>
            <a:endParaRPr lang="en-IN" sz="1800" dirty="0">
              <a:solidFill>
                <a:schemeClr val="tx1"/>
              </a:solidFill>
              <a:latin typeface="Arial Black" panose="020B0A04020102020204" pitchFamily="34" charset="0"/>
            </a:endParaRPr>
          </a:p>
        </p:txBody>
      </p:sp>
      <p:pic>
        <p:nvPicPr>
          <p:cNvPr id="8" name="Picture 7">
            <a:extLst>
              <a:ext uri="{FF2B5EF4-FFF2-40B4-BE49-F238E27FC236}">
                <a16:creationId xmlns:a16="http://schemas.microsoft.com/office/drawing/2014/main" id="{C890D6D7-E7EB-73FB-6E4B-767A67D643C3}"/>
              </a:ext>
            </a:extLst>
          </p:cNvPr>
          <p:cNvPicPr>
            <a:picLocks noChangeAspect="1"/>
          </p:cNvPicPr>
          <p:nvPr/>
        </p:nvPicPr>
        <p:blipFill>
          <a:blip r:embed="rId2"/>
          <a:stretch>
            <a:fillRect/>
          </a:stretch>
        </p:blipFill>
        <p:spPr>
          <a:xfrm>
            <a:off x="456372" y="1809765"/>
            <a:ext cx="5377898" cy="4210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3AA26A97-3A9C-05C7-F8AC-12123B80A5B0}"/>
              </a:ext>
            </a:extLst>
          </p:cNvPr>
          <p:cNvSpPr txBox="1"/>
          <p:nvPr/>
        </p:nvSpPr>
        <p:spPr>
          <a:xfrm>
            <a:off x="6096000" y="2906762"/>
            <a:ext cx="3642693" cy="400110"/>
          </a:xfrm>
          <a:prstGeom prst="rect">
            <a:avLst/>
          </a:prstGeom>
          <a:noFill/>
        </p:spPr>
        <p:txBody>
          <a:bodyPr wrap="square" rtlCol="0">
            <a:spAutoFit/>
          </a:bodyPr>
          <a:lstStyle/>
          <a:p>
            <a:r>
              <a:rPr lang="en-IN" sz="2000" b="1" dirty="0">
                <a:solidFill>
                  <a:schemeClr val="tx1"/>
                </a:solidFill>
                <a:latin typeface="Arial Black" panose="020B0A04020102020204" pitchFamily="34" charset="0"/>
              </a:rPr>
              <a:t>INTERPRETATION:</a:t>
            </a:r>
          </a:p>
        </p:txBody>
      </p:sp>
      <p:sp>
        <p:nvSpPr>
          <p:cNvPr id="11" name="Rectangle 10">
            <a:extLst>
              <a:ext uri="{FF2B5EF4-FFF2-40B4-BE49-F238E27FC236}">
                <a16:creationId xmlns:a16="http://schemas.microsoft.com/office/drawing/2014/main" id="{2B6ED344-679E-A4E4-60A4-413F4D3E0578}"/>
              </a:ext>
            </a:extLst>
          </p:cNvPr>
          <p:cNvSpPr/>
          <p:nvPr/>
        </p:nvSpPr>
        <p:spPr>
          <a:xfrm>
            <a:off x="449746" y="1723081"/>
            <a:ext cx="5384524" cy="4297017"/>
          </a:xfrm>
          <a:prstGeom prst="rect">
            <a:avLst/>
          </a:prstGeom>
          <a:no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2">
            <a:extLst>
              <a:ext uri="{FF2B5EF4-FFF2-40B4-BE49-F238E27FC236}">
                <a16:creationId xmlns:a16="http://schemas.microsoft.com/office/drawing/2014/main" id="{D92C0B37-FFA6-A311-8EAB-9AA7C16DB781}"/>
              </a:ext>
            </a:extLst>
          </p:cNvPr>
          <p:cNvSpPr>
            <a:spLocks noChangeArrowheads="1"/>
          </p:cNvSpPr>
          <p:nvPr/>
        </p:nvSpPr>
        <p:spPr bwMode="auto">
          <a:xfrm>
            <a:off x="6117533" y="3594855"/>
            <a:ext cx="5743990" cy="1524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Medium-runtime films (1990s) lead with the highest votes (~34M+).</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Voting peaked between 1990–2010, then declined.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Short-runtime content shows consistently low engagement.</a:t>
            </a:r>
          </a:p>
        </p:txBody>
      </p:sp>
    </p:spTree>
    <p:extLst>
      <p:ext uri="{BB962C8B-B14F-4D97-AF65-F5344CB8AC3E}">
        <p14:creationId xmlns:p14="http://schemas.microsoft.com/office/powerpoint/2010/main" val="739004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0460EB-A1ED-ED62-471E-C0326794B28B}"/>
              </a:ext>
            </a:extLst>
          </p:cNvPr>
          <p:cNvPicPr>
            <a:picLocks noChangeAspect="1"/>
          </p:cNvPicPr>
          <p:nvPr/>
        </p:nvPicPr>
        <p:blipFill>
          <a:blip r:embed="rId2"/>
          <a:stretch>
            <a:fillRect/>
          </a:stretch>
        </p:blipFill>
        <p:spPr>
          <a:xfrm>
            <a:off x="795131" y="1413840"/>
            <a:ext cx="4939747" cy="44104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CD5B47C2-6442-8287-AD28-284760BAAAC1}"/>
              </a:ext>
            </a:extLst>
          </p:cNvPr>
          <p:cNvSpPr txBox="1"/>
          <p:nvPr/>
        </p:nvSpPr>
        <p:spPr>
          <a:xfrm>
            <a:off x="2282685" y="577622"/>
            <a:ext cx="8600661" cy="400110"/>
          </a:xfrm>
          <a:prstGeom prst="rect">
            <a:avLst/>
          </a:prstGeom>
          <a:noFill/>
        </p:spPr>
        <p:txBody>
          <a:bodyPr wrap="square" rtlCol="0">
            <a:spAutoFit/>
          </a:bodyPr>
          <a:lstStyle/>
          <a:p>
            <a:r>
              <a:rPr lang="en-US" sz="2000" dirty="0">
                <a:latin typeface="Arial Black" panose="020B0A04020102020204" pitchFamily="34" charset="0"/>
              </a:rPr>
              <a:t>How do Rating, Votes, and Decade interact?</a:t>
            </a:r>
            <a:endParaRPr lang="en-IN" sz="2000" dirty="0">
              <a:latin typeface="Arial Black" panose="020B0A04020102020204" pitchFamily="34" charset="0"/>
            </a:endParaRPr>
          </a:p>
        </p:txBody>
      </p:sp>
      <p:sp>
        <p:nvSpPr>
          <p:cNvPr id="7" name="TextBox 6">
            <a:extLst>
              <a:ext uri="{FF2B5EF4-FFF2-40B4-BE49-F238E27FC236}">
                <a16:creationId xmlns:a16="http://schemas.microsoft.com/office/drawing/2014/main" id="{66D585DF-03C2-1F4E-4836-8FA5BF34599A}"/>
              </a:ext>
            </a:extLst>
          </p:cNvPr>
          <p:cNvSpPr txBox="1"/>
          <p:nvPr/>
        </p:nvSpPr>
        <p:spPr>
          <a:xfrm>
            <a:off x="6818243" y="2514600"/>
            <a:ext cx="5108713" cy="307777"/>
          </a:xfrm>
          <a:prstGeom prst="rect">
            <a:avLst/>
          </a:prstGeom>
          <a:noFill/>
        </p:spPr>
        <p:txBody>
          <a:bodyPr wrap="square" rtlCol="0">
            <a:spAutoFit/>
          </a:bodyPr>
          <a:lstStyle/>
          <a:p>
            <a:pPr algn="just"/>
            <a:endParaRPr lang="en-IN" dirty="0"/>
          </a:p>
        </p:txBody>
      </p:sp>
      <p:sp>
        <p:nvSpPr>
          <p:cNvPr id="8" name="TextBox 7">
            <a:extLst>
              <a:ext uri="{FF2B5EF4-FFF2-40B4-BE49-F238E27FC236}">
                <a16:creationId xmlns:a16="http://schemas.microsoft.com/office/drawing/2014/main" id="{8C05B5BA-A7DD-86C1-1E60-368781ECA431}"/>
              </a:ext>
            </a:extLst>
          </p:cNvPr>
          <p:cNvSpPr txBox="1"/>
          <p:nvPr/>
        </p:nvSpPr>
        <p:spPr>
          <a:xfrm>
            <a:off x="5942000" y="2416262"/>
            <a:ext cx="3653945" cy="400110"/>
          </a:xfrm>
          <a:prstGeom prst="rect">
            <a:avLst/>
          </a:prstGeom>
          <a:noFill/>
        </p:spPr>
        <p:txBody>
          <a:bodyPr wrap="square" rtlCol="0">
            <a:spAutoFit/>
          </a:bodyPr>
          <a:lstStyle/>
          <a:p>
            <a:r>
              <a:rPr lang="en-IN" sz="2000" dirty="0">
                <a:solidFill>
                  <a:schemeClr val="tx1"/>
                </a:solidFill>
                <a:latin typeface="Arial Black" panose="020B0A04020102020204" pitchFamily="34" charset="0"/>
              </a:rPr>
              <a:t>INTERPRETATION:</a:t>
            </a:r>
          </a:p>
        </p:txBody>
      </p:sp>
      <p:sp>
        <p:nvSpPr>
          <p:cNvPr id="12" name="Rectangle 3">
            <a:extLst>
              <a:ext uri="{FF2B5EF4-FFF2-40B4-BE49-F238E27FC236}">
                <a16:creationId xmlns:a16="http://schemas.microsoft.com/office/drawing/2014/main" id="{C40F10FA-736E-6D24-5DFA-C029B108DB74}"/>
              </a:ext>
            </a:extLst>
          </p:cNvPr>
          <p:cNvSpPr>
            <a:spLocks noChangeArrowheads="1"/>
          </p:cNvSpPr>
          <p:nvPr/>
        </p:nvSpPr>
        <p:spPr bwMode="auto">
          <a:xfrm>
            <a:off x="6095999" y="3598506"/>
            <a:ext cx="5830957" cy="45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4">
            <a:extLst>
              <a:ext uri="{FF2B5EF4-FFF2-40B4-BE49-F238E27FC236}">
                <a16:creationId xmlns:a16="http://schemas.microsoft.com/office/drawing/2014/main" id="{84ED808D-8429-75C4-5518-8B07571CFBDC}"/>
              </a:ext>
            </a:extLst>
          </p:cNvPr>
          <p:cNvSpPr>
            <a:spLocks noChangeArrowheads="1"/>
          </p:cNvSpPr>
          <p:nvPr/>
        </p:nvSpPr>
        <p:spPr bwMode="auto">
          <a:xfrm>
            <a:off x="5942000" y="2998501"/>
            <a:ext cx="5454869" cy="1287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High ratings generally align with higher votes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Modern films receive more audience votes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   Older films have strong ratings but limited reach</a:t>
            </a:r>
          </a:p>
        </p:txBody>
      </p:sp>
    </p:spTree>
    <p:extLst>
      <p:ext uri="{BB962C8B-B14F-4D97-AF65-F5344CB8AC3E}">
        <p14:creationId xmlns:p14="http://schemas.microsoft.com/office/powerpoint/2010/main" val="3570618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232675-CF5A-9DAF-6F16-3D4C0EBC9ADE}"/>
              </a:ext>
            </a:extLst>
          </p:cNvPr>
          <p:cNvSpPr txBox="1"/>
          <p:nvPr/>
        </p:nvSpPr>
        <p:spPr>
          <a:xfrm>
            <a:off x="152049" y="1035322"/>
            <a:ext cx="10565296" cy="338554"/>
          </a:xfrm>
          <a:prstGeom prst="rect">
            <a:avLst/>
          </a:prstGeom>
          <a:noFill/>
        </p:spPr>
        <p:txBody>
          <a:bodyPr wrap="square" rtlCol="0">
            <a:spAutoFit/>
          </a:bodyPr>
          <a:lstStyle/>
          <a:p>
            <a:r>
              <a:rPr lang="en-US" sz="1600" dirty="0">
                <a:solidFill>
                  <a:schemeClr val="tx1"/>
                </a:solidFill>
                <a:latin typeface="Arial Black" panose="020B0A04020102020204" pitchFamily="34" charset="0"/>
              </a:rPr>
              <a:t>Do long movies have significantly higher IMDb ratings than short movies?</a:t>
            </a:r>
            <a:endParaRPr lang="en-IN" sz="1600" dirty="0">
              <a:solidFill>
                <a:schemeClr val="tx1"/>
              </a:solidFill>
              <a:latin typeface="Arial Black" panose="020B0A04020102020204" pitchFamily="34" charset="0"/>
            </a:endParaRPr>
          </a:p>
        </p:txBody>
      </p:sp>
      <p:pic>
        <p:nvPicPr>
          <p:cNvPr id="7" name="Picture 6">
            <a:extLst>
              <a:ext uri="{FF2B5EF4-FFF2-40B4-BE49-F238E27FC236}">
                <a16:creationId xmlns:a16="http://schemas.microsoft.com/office/drawing/2014/main" id="{14643FD3-68A8-4B29-D494-56FE6986CA29}"/>
              </a:ext>
            </a:extLst>
          </p:cNvPr>
          <p:cNvPicPr>
            <a:picLocks noChangeAspect="1"/>
          </p:cNvPicPr>
          <p:nvPr/>
        </p:nvPicPr>
        <p:blipFill>
          <a:blip r:embed="rId2"/>
          <a:stretch>
            <a:fillRect/>
          </a:stretch>
        </p:blipFill>
        <p:spPr>
          <a:xfrm>
            <a:off x="3392662" y="1647473"/>
            <a:ext cx="4857959" cy="234359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3AC61EF5-605C-F707-CC91-523B452E23BB}"/>
              </a:ext>
            </a:extLst>
          </p:cNvPr>
          <p:cNvSpPr txBox="1"/>
          <p:nvPr/>
        </p:nvSpPr>
        <p:spPr>
          <a:xfrm>
            <a:off x="2642152" y="175737"/>
            <a:ext cx="6907696" cy="523220"/>
          </a:xfrm>
          <a:prstGeom prst="rect">
            <a:avLst/>
          </a:prstGeom>
          <a:noFill/>
        </p:spPr>
        <p:txBody>
          <a:bodyPr wrap="square" rtlCol="0">
            <a:spAutoFit/>
          </a:bodyPr>
          <a:lstStyle/>
          <a:p>
            <a:pPr algn="ctr"/>
            <a:r>
              <a:rPr lang="en-IN" sz="2800" dirty="0">
                <a:solidFill>
                  <a:srgbClr val="FF0000"/>
                </a:solidFill>
                <a:latin typeface="Arial Black" panose="020B0A04020102020204" pitchFamily="34" charset="0"/>
              </a:rPr>
              <a:t>HYPOTHESIS TESTING</a:t>
            </a:r>
          </a:p>
        </p:txBody>
      </p:sp>
      <p:sp>
        <p:nvSpPr>
          <p:cNvPr id="11" name="Rectangle 2">
            <a:extLst>
              <a:ext uri="{FF2B5EF4-FFF2-40B4-BE49-F238E27FC236}">
                <a16:creationId xmlns:a16="http://schemas.microsoft.com/office/drawing/2014/main" id="{34B2EBB7-D741-5AA0-B3C9-B6CA60F89ED8}"/>
              </a:ext>
            </a:extLst>
          </p:cNvPr>
          <p:cNvSpPr>
            <a:spLocks noChangeArrowheads="1"/>
          </p:cNvSpPr>
          <p:nvPr/>
        </p:nvSpPr>
        <p:spPr bwMode="auto">
          <a:xfrm>
            <a:off x="152049" y="4901762"/>
            <a:ext cx="10021965" cy="115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p-value = 1.08×10⁻⁵ → Null hypothesis is rejected</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There is a significant difference in IMDb ratings between short and long movies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Arial" panose="020B0604020202020204" pitchFamily="34" charset="0"/>
              </a:rPr>
              <a:t>  Longer movies generally receive higher audience ratings, indicating preference for deeper storytelling</a:t>
            </a:r>
          </a:p>
        </p:txBody>
      </p:sp>
      <p:sp>
        <p:nvSpPr>
          <p:cNvPr id="12" name="TextBox 11">
            <a:extLst>
              <a:ext uri="{FF2B5EF4-FFF2-40B4-BE49-F238E27FC236}">
                <a16:creationId xmlns:a16="http://schemas.microsoft.com/office/drawing/2014/main" id="{EF3E1C45-26D3-26FF-C9C3-DC78FAC8EA76}"/>
              </a:ext>
            </a:extLst>
          </p:cNvPr>
          <p:cNvSpPr txBox="1"/>
          <p:nvPr/>
        </p:nvSpPr>
        <p:spPr>
          <a:xfrm>
            <a:off x="152049" y="4264660"/>
            <a:ext cx="4588565" cy="461665"/>
          </a:xfrm>
          <a:prstGeom prst="rect">
            <a:avLst/>
          </a:prstGeom>
          <a:noFill/>
        </p:spPr>
        <p:txBody>
          <a:bodyPr wrap="square" rtlCol="0">
            <a:spAutoFit/>
          </a:bodyPr>
          <a:lstStyle/>
          <a:p>
            <a:r>
              <a:rPr lang="en-IN" sz="2400" dirty="0">
                <a:solidFill>
                  <a:schemeClr val="tx1"/>
                </a:solidFill>
                <a:latin typeface="Arial Black" panose="020B0A04020102020204" pitchFamily="34" charset="0"/>
              </a:rPr>
              <a:t>INTERPRETATION</a:t>
            </a:r>
          </a:p>
        </p:txBody>
      </p:sp>
    </p:spTree>
    <p:extLst>
      <p:ext uri="{BB962C8B-B14F-4D97-AF65-F5344CB8AC3E}">
        <p14:creationId xmlns:p14="http://schemas.microsoft.com/office/powerpoint/2010/main" val="927854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5C7D45-BC73-3A80-23B1-7AD17E0FBFB9}"/>
              </a:ext>
            </a:extLst>
          </p:cNvPr>
          <p:cNvSpPr txBox="1"/>
          <p:nvPr/>
        </p:nvSpPr>
        <p:spPr>
          <a:xfrm>
            <a:off x="178904" y="347870"/>
            <a:ext cx="10306880" cy="646331"/>
          </a:xfrm>
          <a:prstGeom prst="rect">
            <a:avLst/>
          </a:prstGeom>
          <a:noFill/>
        </p:spPr>
        <p:txBody>
          <a:bodyPr wrap="square" rtlCol="0">
            <a:spAutoFit/>
          </a:bodyPr>
          <a:lstStyle/>
          <a:p>
            <a:r>
              <a:rPr lang="en-US" sz="1800" dirty="0">
                <a:latin typeface="Arial Black" panose="020B0A04020102020204" pitchFamily="34" charset="0"/>
              </a:rPr>
              <a:t>Is there a significant association between a movie's Genre and its Rank Quartile (e.g., do certain genres dominate the top ranks)?</a:t>
            </a:r>
            <a:endParaRPr lang="en-IN" sz="1800" dirty="0">
              <a:latin typeface="Arial Black" panose="020B0A04020102020204" pitchFamily="34" charset="0"/>
            </a:endParaRPr>
          </a:p>
        </p:txBody>
      </p:sp>
      <p:pic>
        <p:nvPicPr>
          <p:cNvPr id="4" name="Picture 3">
            <a:extLst>
              <a:ext uri="{FF2B5EF4-FFF2-40B4-BE49-F238E27FC236}">
                <a16:creationId xmlns:a16="http://schemas.microsoft.com/office/drawing/2014/main" id="{A1B6E83D-26CE-98F4-3AD3-7FF3DC6EA54D}"/>
              </a:ext>
            </a:extLst>
          </p:cNvPr>
          <p:cNvPicPr>
            <a:picLocks noChangeAspect="1"/>
          </p:cNvPicPr>
          <p:nvPr/>
        </p:nvPicPr>
        <p:blipFill>
          <a:blip r:embed="rId2"/>
          <a:srcRect l="1516" t="3658" r="988" b="487"/>
          <a:stretch>
            <a:fillRect/>
          </a:stretch>
        </p:blipFill>
        <p:spPr>
          <a:xfrm>
            <a:off x="3657600" y="1339840"/>
            <a:ext cx="5087007" cy="2727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58C3F46E-5CA8-F455-8EAE-4DD50826C656}"/>
              </a:ext>
            </a:extLst>
          </p:cNvPr>
          <p:cNvSpPr txBox="1"/>
          <p:nvPr/>
        </p:nvSpPr>
        <p:spPr>
          <a:xfrm>
            <a:off x="98478" y="5030596"/>
            <a:ext cx="9056032" cy="1154675"/>
          </a:xfrm>
          <a:prstGeom prst="rect">
            <a:avLst/>
          </a:prstGeom>
          <a:noFill/>
        </p:spPr>
        <p:txBody>
          <a:bodyPr wrap="square" rtlCol="0">
            <a:spAutoFit/>
          </a:bodyPr>
          <a:lstStyle/>
          <a:p>
            <a:pPr>
              <a:lnSpc>
                <a:spcPct val="150000"/>
              </a:lnSpc>
            </a:pPr>
            <a:r>
              <a:rPr lang="en-US" sz="1600" dirty="0"/>
              <a:t>•  Chi-Square Test checks if Genre and Rank are independent.</a:t>
            </a:r>
          </a:p>
          <a:p>
            <a:pPr>
              <a:lnSpc>
                <a:spcPct val="150000"/>
              </a:lnSpc>
            </a:pPr>
            <a:r>
              <a:rPr lang="en-US" sz="1600" dirty="0"/>
              <a:t>•  If p-value &lt; 0.05, reject null → Genre affects Rank.</a:t>
            </a:r>
          </a:p>
          <a:p>
            <a:pPr>
              <a:lnSpc>
                <a:spcPct val="150000"/>
              </a:lnSpc>
            </a:pPr>
            <a:r>
              <a:rPr lang="en-US" sz="1600" dirty="0"/>
              <a:t>•  If p-value &gt; 0.05, fail to reject null → No significant relationship; Rank is independent of Genre.</a:t>
            </a:r>
            <a:endParaRPr lang="en-IN" sz="1600" dirty="0"/>
          </a:p>
        </p:txBody>
      </p:sp>
      <p:sp>
        <p:nvSpPr>
          <p:cNvPr id="6" name="TextBox 5">
            <a:extLst>
              <a:ext uri="{FF2B5EF4-FFF2-40B4-BE49-F238E27FC236}">
                <a16:creationId xmlns:a16="http://schemas.microsoft.com/office/drawing/2014/main" id="{DC6BE724-7A95-EA0D-EE0D-FA3B0F838E11}"/>
              </a:ext>
            </a:extLst>
          </p:cNvPr>
          <p:cNvSpPr txBox="1"/>
          <p:nvPr/>
        </p:nvSpPr>
        <p:spPr>
          <a:xfrm>
            <a:off x="98478" y="4486715"/>
            <a:ext cx="4340772" cy="461665"/>
          </a:xfrm>
          <a:prstGeom prst="rect">
            <a:avLst/>
          </a:prstGeom>
          <a:noFill/>
        </p:spPr>
        <p:txBody>
          <a:bodyPr wrap="square" rtlCol="0">
            <a:spAutoFit/>
          </a:bodyPr>
          <a:lstStyle/>
          <a:p>
            <a:r>
              <a:rPr lang="en-IN" sz="2400" dirty="0">
                <a:latin typeface="Arial Black" panose="020B0A04020102020204" pitchFamily="34" charset="0"/>
              </a:rPr>
              <a:t>INTERPRETATION</a:t>
            </a:r>
          </a:p>
        </p:txBody>
      </p:sp>
    </p:spTree>
    <p:extLst>
      <p:ext uri="{BB962C8B-B14F-4D97-AF65-F5344CB8AC3E}">
        <p14:creationId xmlns:p14="http://schemas.microsoft.com/office/powerpoint/2010/main" val="2782201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43894033-9F58-C462-7A91-25D74E5AD9F5}"/>
              </a:ext>
            </a:extLst>
          </p:cNvPr>
          <p:cNvSpPr/>
          <p:nvPr/>
        </p:nvSpPr>
        <p:spPr>
          <a:xfrm>
            <a:off x="275302" y="1012720"/>
            <a:ext cx="2812025" cy="4414683"/>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 The "Drama" Foundation</a:t>
            </a:r>
          </a:p>
          <a:p>
            <a:pPr algn="ctr"/>
            <a:r>
              <a:rPr lang="en-US" dirty="0"/>
              <a:t>• Insight: Drama is the statistically dominant genre, appearing in over 70% of the Top 250 titles.</a:t>
            </a:r>
          </a:p>
          <a:p>
            <a:pPr algn="ctr"/>
            <a:r>
              <a:rPr lang="en-US" dirty="0"/>
              <a:t>• Business Impact: While Action or Sci-Fi might drive seasonal box office peaks, Drama provides the most consistent long-term "shelf-life" and critical prestige, making it a lower-risk investment for sustained audience relevance.</a:t>
            </a:r>
            <a:endParaRPr lang="en-IN" dirty="0"/>
          </a:p>
        </p:txBody>
      </p:sp>
      <p:sp>
        <p:nvSpPr>
          <p:cNvPr id="3" name="Flowchart: Alternate Process 2">
            <a:extLst>
              <a:ext uri="{FF2B5EF4-FFF2-40B4-BE49-F238E27FC236}">
                <a16:creationId xmlns:a16="http://schemas.microsoft.com/office/drawing/2014/main" id="{9343BC01-6A8F-6A20-A72A-FD73F73CDECA}"/>
              </a:ext>
            </a:extLst>
          </p:cNvPr>
          <p:cNvSpPr/>
          <p:nvPr/>
        </p:nvSpPr>
        <p:spPr>
          <a:xfrm>
            <a:off x="3126660" y="1012720"/>
            <a:ext cx="2812025" cy="4414683"/>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lowchart: Alternate Process 3">
            <a:extLst>
              <a:ext uri="{FF2B5EF4-FFF2-40B4-BE49-F238E27FC236}">
                <a16:creationId xmlns:a16="http://schemas.microsoft.com/office/drawing/2014/main" id="{203B8810-11E4-C04E-BA7E-860E3462292A}"/>
              </a:ext>
            </a:extLst>
          </p:cNvPr>
          <p:cNvSpPr/>
          <p:nvPr/>
        </p:nvSpPr>
        <p:spPr>
          <a:xfrm>
            <a:off x="5992761" y="1012720"/>
            <a:ext cx="2812024" cy="4414682"/>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Alternate Process 4">
            <a:extLst>
              <a:ext uri="{FF2B5EF4-FFF2-40B4-BE49-F238E27FC236}">
                <a16:creationId xmlns:a16="http://schemas.microsoft.com/office/drawing/2014/main" id="{78C50B3E-C9DE-E85A-9196-090A4BCC47E5}"/>
              </a:ext>
            </a:extLst>
          </p:cNvPr>
          <p:cNvSpPr/>
          <p:nvPr/>
        </p:nvSpPr>
        <p:spPr>
          <a:xfrm>
            <a:off x="8858861" y="973393"/>
            <a:ext cx="2910349" cy="445401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lowchart: Connector 5">
            <a:extLst>
              <a:ext uri="{FF2B5EF4-FFF2-40B4-BE49-F238E27FC236}">
                <a16:creationId xmlns:a16="http://schemas.microsoft.com/office/drawing/2014/main" id="{9CE495D3-1A9A-BFF1-ED07-2D7307F23DF7}"/>
              </a:ext>
            </a:extLst>
          </p:cNvPr>
          <p:cNvSpPr/>
          <p:nvPr/>
        </p:nvSpPr>
        <p:spPr>
          <a:xfrm>
            <a:off x="1194620" y="5338913"/>
            <a:ext cx="1012722" cy="914403"/>
          </a:xfrm>
          <a:prstGeom prst="flowChartConnector">
            <a:avLst/>
          </a:prstGeom>
          <a:solidFill>
            <a:srgbClr val="FF0000">
              <a:alpha val="98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t>1</a:t>
            </a:r>
          </a:p>
        </p:txBody>
      </p:sp>
      <p:sp>
        <p:nvSpPr>
          <p:cNvPr id="7" name="Flowchart: Connector 6">
            <a:extLst>
              <a:ext uri="{FF2B5EF4-FFF2-40B4-BE49-F238E27FC236}">
                <a16:creationId xmlns:a16="http://schemas.microsoft.com/office/drawing/2014/main" id="{EBAD5510-FDD5-027C-74F5-DCB31EA45656}"/>
              </a:ext>
            </a:extLst>
          </p:cNvPr>
          <p:cNvSpPr/>
          <p:nvPr/>
        </p:nvSpPr>
        <p:spPr>
          <a:xfrm>
            <a:off x="4036138" y="5363491"/>
            <a:ext cx="1012722" cy="914403"/>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t>2</a:t>
            </a:r>
          </a:p>
        </p:txBody>
      </p:sp>
      <p:sp>
        <p:nvSpPr>
          <p:cNvPr id="8" name="Flowchart: Connector 7">
            <a:extLst>
              <a:ext uri="{FF2B5EF4-FFF2-40B4-BE49-F238E27FC236}">
                <a16:creationId xmlns:a16="http://schemas.microsoft.com/office/drawing/2014/main" id="{DF222590-B26A-8CF4-E12E-CD8B6DF4A5C9}"/>
              </a:ext>
            </a:extLst>
          </p:cNvPr>
          <p:cNvSpPr/>
          <p:nvPr/>
        </p:nvSpPr>
        <p:spPr>
          <a:xfrm>
            <a:off x="7000569" y="5351201"/>
            <a:ext cx="1012722" cy="926693"/>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t>3</a:t>
            </a:r>
          </a:p>
        </p:txBody>
      </p:sp>
      <p:sp>
        <p:nvSpPr>
          <p:cNvPr id="9" name="Flowchart: Connector 8">
            <a:extLst>
              <a:ext uri="{FF2B5EF4-FFF2-40B4-BE49-F238E27FC236}">
                <a16:creationId xmlns:a16="http://schemas.microsoft.com/office/drawing/2014/main" id="{BB11418D-387F-B5DE-C7CF-8BB5104A5835}"/>
              </a:ext>
            </a:extLst>
          </p:cNvPr>
          <p:cNvSpPr/>
          <p:nvPr/>
        </p:nvSpPr>
        <p:spPr>
          <a:xfrm>
            <a:off x="9866670" y="5352801"/>
            <a:ext cx="1066797" cy="889825"/>
          </a:xfrm>
          <a:prstGeom prst="flowChartConnector">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t>4</a:t>
            </a:r>
          </a:p>
        </p:txBody>
      </p:sp>
      <p:sp>
        <p:nvSpPr>
          <p:cNvPr id="10" name="TextBox 9">
            <a:extLst>
              <a:ext uri="{FF2B5EF4-FFF2-40B4-BE49-F238E27FC236}">
                <a16:creationId xmlns:a16="http://schemas.microsoft.com/office/drawing/2014/main" id="{8682EA7C-1D92-C3B2-BCED-19DB3F68DC57}"/>
              </a:ext>
            </a:extLst>
          </p:cNvPr>
          <p:cNvSpPr txBox="1"/>
          <p:nvPr/>
        </p:nvSpPr>
        <p:spPr>
          <a:xfrm>
            <a:off x="463990" y="1430597"/>
            <a:ext cx="2398480" cy="3200876"/>
          </a:xfrm>
          <a:prstGeom prst="rect">
            <a:avLst/>
          </a:prstGeom>
          <a:noFill/>
        </p:spPr>
        <p:txBody>
          <a:bodyPr wrap="square" rtlCol="0">
            <a:spAutoFit/>
          </a:bodyPr>
          <a:lstStyle/>
          <a:p>
            <a:r>
              <a:rPr lang="en-US" sz="2000" b="1" dirty="0"/>
              <a:t>    Genre Insights</a:t>
            </a:r>
          </a:p>
          <a:p>
            <a:endParaRPr lang="en-US" dirty="0"/>
          </a:p>
          <a:p>
            <a:endParaRPr lang="en-US" dirty="0"/>
          </a:p>
          <a:p>
            <a:pPr marL="285750" indent="-285750">
              <a:buFont typeface="Arial" panose="020B0604020202020204" pitchFamily="34" charset="0"/>
              <a:buChar char="•"/>
            </a:pPr>
            <a:r>
              <a:rPr lang="en-US" dirty="0"/>
              <a:t>Drama dominates the IMDb Top 250, consistently achieving higher ratings across decades.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Story-driven genres show stronger audience appreciation than action-heavy genres.</a:t>
            </a:r>
          </a:p>
          <a:p>
            <a:endParaRPr lang="en-IN" dirty="0"/>
          </a:p>
        </p:txBody>
      </p:sp>
      <p:sp>
        <p:nvSpPr>
          <p:cNvPr id="11" name="TextBox 10">
            <a:extLst>
              <a:ext uri="{FF2B5EF4-FFF2-40B4-BE49-F238E27FC236}">
                <a16:creationId xmlns:a16="http://schemas.microsoft.com/office/drawing/2014/main" id="{A1A4914D-84B6-4F58-4CE5-2F5AA8D79E39}"/>
              </a:ext>
            </a:extLst>
          </p:cNvPr>
          <p:cNvSpPr txBox="1"/>
          <p:nvPr/>
        </p:nvSpPr>
        <p:spPr>
          <a:xfrm>
            <a:off x="3386256" y="1430597"/>
            <a:ext cx="2552429" cy="3600986"/>
          </a:xfrm>
          <a:prstGeom prst="rect">
            <a:avLst/>
          </a:prstGeom>
          <a:noFill/>
        </p:spPr>
        <p:txBody>
          <a:bodyPr wrap="square" rtlCol="0">
            <a:spAutoFit/>
          </a:bodyPr>
          <a:lstStyle/>
          <a:p>
            <a:r>
              <a:rPr lang="en-US" sz="2000" b="1" dirty="0"/>
              <a:t>Decade Trends</a:t>
            </a:r>
          </a:p>
          <a:p>
            <a:endParaRPr lang="en-US" sz="1600" dirty="0"/>
          </a:p>
          <a:p>
            <a:endParaRPr lang="en-US" sz="1600" dirty="0"/>
          </a:p>
          <a:p>
            <a:pPr marL="285750" indent="-285750">
              <a:buFont typeface="Arial" panose="020B0604020202020204" pitchFamily="34" charset="0"/>
              <a:buChar char="•"/>
            </a:pPr>
            <a:r>
              <a:rPr lang="en-US" sz="1600" dirty="0"/>
              <a:t>Movies from recent decades receive more votes, reflecting higher audience engagement.</a:t>
            </a:r>
          </a:p>
          <a:p>
            <a:endParaRPr lang="en-US" sz="1600" dirty="0"/>
          </a:p>
          <a:p>
            <a:pPr marL="285750" indent="-285750">
              <a:buFont typeface="Arial" panose="020B0604020202020204" pitchFamily="34" charset="0"/>
              <a:buChar char="•"/>
            </a:pPr>
            <a:r>
              <a:rPr lang="en-US" sz="1600" dirty="0"/>
              <a:t>Despite changing eras, average ratings remain stable, indicating consistent quality standards.</a:t>
            </a:r>
          </a:p>
          <a:p>
            <a:endParaRPr lang="en-IN" sz="1600" dirty="0"/>
          </a:p>
        </p:txBody>
      </p:sp>
      <p:sp>
        <p:nvSpPr>
          <p:cNvPr id="12" name="TextBox 11">
            <a:extLst>
              <a:ext uri="{FF2B5EF4-FFF2-40B4-BE49-F238E27FC236}">
                <a16:creationId xmlns:a16="http://schemas.microsoft.com/office/drawing/2014/main" id="{153E6719-BDDB-D426-325B-A6CC17C0AA90}"/>
              </a:ext>
            </a:extLst>
          </p:cNvPr>
          <p:cNvSpPr txBox="1"/>
          <p:nvPr/>
        </p:nvSpPr>
        <p:spPr>
          <a:xfrm>
            <a:off x="6129771" y="1430597"/>
            <a:ext cx="2538004" cy="3600986"/>
          </a:xfrm>
          <a:prstGeom prst="rect">
            <a:avLst/>
          </a:prstGeom>
          <a:noFill/>
        </p:spPr>
        <p:txBody>
          <a:bodyPr wrap="square" rtlCol="0">
            <a:spAutoFit/>
          </a:bodyPr>
          <a:lstStyle/>
          <a:p>
            <a:r>
              <a:rPr lang="en-US" sz="1800" b="1" dirty="0"/>
              <a:t> </a:t>
            </a:r>
            <a:r>
              <a:rPr lang="en-US" sz="2000" b="1" dirty="0"/>
              <a:t>Content Analysis</a:t>
            </a:r>
          </a:p>
          <a:p>
            <a:endParaRPr lang="en-US" sz="1600" b="1" dirty="0"/>
          </a:p>
          <a:p>
            <a:endParaRPr lang="en-US" sz="1600" b="1" dirty="0"/>
          </a:p>
          <a:p>
            <a:pPr marL="285750" indent="-285750">
              <a:buFont typeface="Arial" panose="020B0604020202020204" pitchFamily="34" charset="0"/>
              <a:buChar char="•"/>
            </a:pPr>
            <a:r>
              <a:rPr lang="en-US" sz="1600" dirty="0"/>
              <a:t>UA / PG-13 certified movies balance wide audience reach with strong ratings.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Flexible content certification does not negatively impact perceived movie quality.</a:t>
            </a:r>
          </a:p>
          <a:p>
            <a:endParaRPr lang="en-IN" sz="1600" dirty="0"/>
          </a:p>
        </p:txBody>
      </p:sp>
      <p:sp>
        <p:nvSpPr>
          <p:cNvPr id="13" name="TextBox 12">
            <a:extLst>
              <a:ext uri="{FF2B5EF4-FFF2-40B4-BE49-F238E27FC236}">
                <a16:creationId xmlns:a16="http://schemas.microsoft.com/office/drawing/2014/main" id="{1BC4CBC2-C7B5-E5C2-BDF3-3AA11553F67C}"/>
              </a:ext>
            </a:extLst>
          </p:cNvPr>
          <p:cNvSpPr txBox="1"/>
          <p:nvPr/>
        </p:nvSpPr>
        <p:spPr>
          <a:xfrm>
            <a:off x="8984974" y="1399160"/>
            <a:ext cx="2838312" cy="3847207"/>
          </a:xfrm>
          <a:prstGeom prst="rect">
            <a:avLst/>
          </a:prstGeom>
          <a:noFill/>
        </p:spPr>
        <p:txBody>
          <a:bodyPr wrap="square" rtlCol="0">
            <a:spAutoFit/>
          </a:bodyPr>
          <a:lstStyle/>
          <a:p>
            <a:r>
              <a:rPr lang="en-US" sz="1800" b="1" dirty="0"/>
              <a:t>Overall Performance Insight</a:t>
            </a:r>
          </a:p>
          <a:p>
            <a:endParaRPr lang="en-US" b="1" dirty="0"/>
          </a:p>
          <a:p>
            <a:pPr marL="285750" indent="-285750">
              <a:buFont typeface="Arial" panose="020B0604020202020204" pitchFamily="34" charset="0"/>
              <a:buChar char="•"/>
            </a:pPr>
            <a:r>
              <a:rPr lang="en-US" sz="1600" dirty="0"/>
              <a:t>High ratings are influenced by a combination of genre, content accessibility, and era.</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Success in the Top 250 is driven more by storytelling and audience connection than a single factor</a:t>
            </a:r>
            <a:r>
              <a:rPr lang="en-US" dirty="0"/>
              <a:t>.</a:t>
            </a:r>
          </a:p>
          <a:p>
            <a:endParaRPr lang="en-IN" dirty="0"/>
          </a:p>
        </p:txBody>
      </p:sp>
      <p:sp>
        <p:nvSpPr>
          <p:cNvPr id="14" name="TextBox 13">
            <a:extLst>
              <a:ext uri="{FF2B5EF4-FFF2-40B4-BE49-F238E27FC236}">
                <a16:creationId xmlns:a16="http://schemas.microsoft.com/office/drawing/2014/main" id="{353E475F-F2C5-B80F-BEA5-920B5A67779F}"/>
              </a:ext>
            </a:extLst>
          </p:cNvPr>
          <p:cNvSpPr txBox="1"/>
          <p:nvPr/>
        </p:nvSpPr>
        <p:spPr>
          <a:xfrm>
            <a:off x="2574235" y="238539"/>
            <a:ext cx="6619461" cy="584775"/>
          </a:xfrm>
          <a:prstGeom prst="rect">
            <a:avLst/>
          </a:prstGeom>
          <a:noFill/>
        </p:spPr>
        <p:txBody>
          <a:bodyPr wrap="square" rtlCol="0">
            <a:spAutoFit/>
          </a:bodyPr>
          <a:lstStyle/>
          <a:p>
            <a:pPr algn="ctr"/>
            <a:r>
              <a:rPr lang="en-IN" sz="3200" dirty="0">
                <a:solidFill>
                  <a:srgbClr val="FF0000"/>
                </a:solidFill>
                <a:latin typeface="Arial Black" panose="020B0A04020102020204" pitchFamily="34" charset="0"/>
              </a:rPr>
              <a:t>KEY INSIGHTS</a:t>
            </a:r>
          </a:p>
        </p:txBody>
      </p:sp>
    </p:spTree>
    <p:extLst>
      <p:ext uri="{BB962C8B-B14F-4D97-AF65-F5344CB8AC3E}">
        <p14:creationId xmlns:p14="http://schemas.microsoft.com/office/powerpoint/2010/main" val="2912974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401FC1-F44D-F4EC-58A3-970A3D08F53A}"/>
              </a:ext>
            </a:extLst>
          </p:cNvPr>
          <p:cNvSpPr txBox="1"/>
          <p:nvPr/>
        </p:nvSpPr>
        <p:spPr>
          <a:xfrm>
            <a:off x="2820684" y="47730"/>
            <a:ext cx="6835437" cy="769441"/>
          </a:xfrm>
          <a:prstGeom prst="rect">
            <a:avLst/>
          </a:prstGeom>
          <a:noFill/>
        </p:spPr>
        <p:txBody>
          <a:bodyPr wrap="square" rtlCol="0">
            <a:spAutoFit/>
          </a:bodyPr>
          <a:lstStyle/>
          <a:p>
            <a:pPr algn="ctr"/>
            <a:r>
              <a:rPr lang="en-IN" sz="4400" b="1" dirty="0">
                <a:solidFill>
                  <a:srgbClr val="FF0000"/>
                </a:solidFill>
                <a:latin typeface="Arial Black" panose="020B0A04020102020204" pitchFamily="34" charset="0"/>
              </a:rPr>
              <a:t>RECOMMENDATIONS</a:t>
            </a:r>
          </a:p>
        </p:txBody>
      </p:sp>
      <p:pic>
        <p:nvPicPr>
          <p:cNvPr id="7" name="Picture 6">
            <a:extLst>
              <a:ext uri="{FF2B5EF4-FFF2-40B4-BE49-F238E27FC236}">
                <a16:creationId xmlns:a16="http://schemas.microsoft.com/office/drawing/2014/main" id="{ADB19310-98C8-9805-000D-73209AA6DB58}"/>
              </a:ext>
            </a:extLst>
          </p:cNvPr>
          <p:cNvPicPr>
            <a:picLocks noChangeAspect="1"/>
          </p:cNvPicPr>
          <p:nvPr/>
        </p:nvPicPr>
        <p:blipFill>
          <a:blip r:embed="rId2"/>
          <a:stretch>
            <a:fillRect/>
          </a:stretch>
        </p:blipFill>
        <p:spPr>
          <a:xfrm>
            <a:off x="592853" y="1055077"/>
            <a:ext cx="11163718" cy="5014127"/>
          </a:xfrm>
          <a:prstGeom prst="rect">
            <a:avLst/>
          </a:prstGeom>
        </p:spPr>
      </p:pic>
      <p:sp>
        <p:nvSpPr>
          <p:cNvPr id="10" name="Rectangle 9">
            <a:extLst>
              <a:ext uri="{FF2B5EF4-FFF2-40B4-BE49-F238E27FC236}">
                <a16:creationId xmlns:a16="http://schemas.microsoft.com/office/drawing/2014/main" id="{09AE5335-B1BE-E6C7-2334-A57DFCDC14E5}"/>
              </a:ext>
            </a:extLst>
          </p:cNvPr>
          <p:cNvSpPr/>
          <p:nvPr/>
        </p:nvSpPr>
        <p:spPr>
          <a:xfrm>
            <a:off x="567732" y="1055077"/>
            <a:ext cx="5606980" cy="501412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4DC30FF-B401-C6B5-016B-4E8339950ED6}"/>
              </a:ext>
            </a:extLst>
          </p:cNvPr>
          <p:cNvSpPr txBox="1"/>
          <p:nvPr/>
        </p:nvSpPr>
        <p:spPr>
          <a:xfrm>
            <a:off x="730403" y="1509440"/>
            <a:ext cx="5281637" cy="4293483"/>
          </a:xfrm>
          <a:prstGeom prst="rect">
            <a:avLst/>
          </a:prstGeom>
          <a:noFill/>
        </p:spPr>
        <p:txBody>
          <a:bodyPr wrap="square" rtlCol="0">
            <a:spAutoFit/>
          </a:bodyPr>
          <a:lstStyle/>
          <a:p>
            <a:pPr marL="342900" indent="-342900" algn="just">
              <a:lnSpc>
                <a:spcPct val="150000"/>
              </a:lnSpc>
              <a:spcBef>
                <a:spcPts val="600"/>
              </a:spcBef>
              <a:spcAft>
                <a:spcPts val="400"/>
              </a:spcAft>
              <a:buFont typeface="Wingdings" panose="05000000000000000000" pitchFamily="2" charset="2"/>
              <a:buChar char="q"/>
            </a:pPr>
            <a:r>
              <a:rPr lang="en-US" sz="1800" dirty="0"/>
              <a:t>Prefer medium to long runtimes for critical recognition</a:t>
            </a:r>
          </a:p>
          <a:p>
            <a:pPr marL="342900" indent="-342900" algn="just">
              <a:lnSpc>
                <a:spcPct val="150000"/>
              </a:lnSpc>
              <a:spcBef>
                <a:spcPts val="600"/>
              </a:spcBef>
              <a:spcAft>
                <a:spcPts val="400"/>
              </a:spcAft>
              <a:buFont typeface="Wingdings" panose="05000000000000000000" pitchFamily="2" charset="2"/>
              <a:buChar char="q"/>
            </a:pPr>
            <a:r>
              <a:rPr lang="en-US" sz="1800" dirty="0"/>
              <a:t>Align movie runtime with genre expectations</a:t>
            </a:r>
          </a:p>
          <a:p>
            <a:pPr marL="342900" indent="-342900" algn="just">
              <a:lnSpc>
                <a:spcPct val="150000"/>
              </a:lnSpc>
              <a:spcBef>
                <a:spcPts val="600"/>
              </a:spcBef>
              <a:spcAft>
                <a:spcPts val="400"/>
              </a:spcAft>
              <a:buFont typeface="Wingdings" panose="05000000000000000000" pitchFamily="2" charset="2"/>
              <a:buChar char="q"/>
            </a:pPr>
            <a:r>
              <a:rPr lang="en-US" sz="1800" dirty="0"/>
              <a:t>Avoid extremely short runtimes for high-ranking goals</a:t>
            </a:r>
          </a:p>
          <a:p>
            <a:pPr marL="342900" indent="-342900" algn="just">
              <a:lnSpc>
                <a:spcPct val="150000"/>
              </a:lnSpc>
              <a:spcBef>
                <a:spcPts val="600"/>
              </a:spcBef>
              <a:spcAft>
                <a:spcPts val="400"/>
              </a:spcAft>
              <a:buFont typeface="Wingdings" panose="05000000000000000000" pitchFamily="2" charset="2"/>
              <a:buChar char="q"/>
            </a:pPr>
            <a:r>
              <a:rPr lang="en-US" sz="1800" dirty="0"/>
              <a:t> Consider audience engagement along with runtime decisions</a:t>
            </a:r>
          </a:p>
          <a:p>
            <a:pPr marL="342900" indent="-342900" algn="just">
              <a:lnSpc>
                <a:spcPct val="150000"/>
              </a:lnSpc>
              <a:spcBef>
                <a:spcPts val="600"/>
              </a:spcBef>
              <a:spcAft>
                <a:spcPts val="400"/>
              </a:spcAft>
              <a:buFont typeface="Wingdings" panose="05000000000000000000" pitchFamily="2" charset="2"/>
              <a:buChar char="q"/>
            </a:pPr>
            <a:r>
              <a:rPr lang="en-US" sz="1800" dirty="0"/>
              <a:t> Use data-driven analysis instead of runtime assumptions</a:t>
            </a:r>
            <a:endParaRPr lang="en-IN" sz="1800" dirty="0"/>
          </a:p>
        </p:txBody>
      </p:sp>
    </p:spTree>
    <p:extLst>
      <p:ext uri="{BB962C8B-B14F-4D97-AF65-F5344CB8AC3E}">
        <p14:creationId xmlns:p14="http://schemas.microsoft.com/office/powerpoint/2010/main" val="4048588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3399-B126-2B5C-26AC-91E1B64C0385}"/>
              </a:ext>
            </a:extLst>
          </p:cNvPr>
          <p:cNvSpPr>
            <a:spLocks noGrp="1"/>
          </p:cNvSpPr>
          <p:nvPr>
            <p:ph type="title"/>
          </p:nvPr>
        </p:nvSpPr>
        <p:spPr/>
        <p:txBody>
          <a:bodyPr/>
          <a:lstStyle/>
          <a:p>
            <a:pPr algn="ctr"/>
            <a:r>
              <a:rPr lang="en-IN" b="1" dirty="0">
                <a:solidFill>
                  <a:srgbClr val="FF0000"/>
                </a:solidFill>
                <a:latin typeface="Arial Black" panose="020B0A04020102020204" pitchFamily="34" charset="0"/>
              </a:rPr>
              <a:t>CHALLENGES</a:t>
            </a:r>
          </a:p>
        </p:txBody>
      </p:sp>
      <p:sp>
        <p:nvSpPr>
          <p:cNvPr id="3" name="Text Placeholder 2">
            <a:extLst>
              <a:ext uri="{FF2B5EF4-FFF2-40B4-BE49-F238E27FC236}">
                <a16:creationId xmlns:a16="http://schemas.microsoft.com/office/drawing/2014/main" id="{2E0E9492-13D2-D174-1159-90C209770696}"/>
              </a:ext>
            </a:extLst>
          </p:cNvPr>
          <p:cNvSpPr>
            <a:spLocks noGrp="1"/>
          </p:cNvSpPr>
          <p:nvPr>
            <p:ph type="body" idx="1"/>
          </p:nvPr>
        </p:nvSpPr>
        <p:spPr>
          <a:xfrm>
            <a:off x="451945" y="1878778"/>
            <a:ext cx="11653687" cy="4351338"/>
          </a:xfrm>
        </p:spPr>
        <p:txBody>
          <a:bodyPr>
            <a:normAutofit/>
          </a:bodyPr>
          <a:lstStyle/>
          <a:p>
            <a:pPr marL="0" indent="0" algn="just">
              <a:lnSpc>
                <a:spcPct val="100000"/>
              </a:lnSpc>
              <a:spcBef>
                <a:spcPts val="0"/>
              </a:spcBef>
              <a:buNone/>
            </a:pPr>
            <a:r>
              <a:rPr lang="en-US" sz="1800" dirty="0">
                <a:latin typeface="+mn-lt"/>
              </a:rPr>
              <a:t>•  IMDb webpages use dynamic and frequently changing HTML structures, making selector identification difficult</a:t>
            </a:r>
          </a:p>
          <a:p>
            <a:pPr marL="0" indent="0" algn="just">
              <a:lnSpc>
                <a:spcPct val="100000"/>
              </a:lnSpc>
              <a:spcBef>
                <a:spcPts val="0"/>
              </a:spcBef>
              <a:buNone/>
            </a:pPr>
            <a:endParaRPr lang="en-US" sz="1800" dirty="0">
              <a:latin typeface="+mn-lt"/>
            </a:endParaRPr>
          </a:p>
          <a:p>
            <a:pPr marL="0" indent="0" algn="just">
              <a:lnSpc>
                <a:spcPct val="100000"/>
              </a:lnSpc>
              <a:spcBef>
                <a:spcPts val="0"/>
              </a:spcBef>
              <a:buNone/>
            </a:pPr>
            <a:r>
              <a:rPr lang="en-US" sz="1800" dirty="0">
                <a:latin typeface="+mn-lt"/>
              </a:rPr>
              <a:t>•  Inconsistent or missing HTML elements required additional checks during data extraction</a:t>
            </a:r>
          </a:p>
          <a:p>
            <a:pPr marL="0" indent="0" algn="just">
              <a:lnSpc>
                <a:spcPct val="100000"/>
              </a:lnSpc>
              <a:spcBef>
                <a:spcPts val="0"/>
              </a:spcBef>
              <a:buNone/>
            </a:pPr>
            <a:endParaRPr lang="en-US" sz="1800" dirty="0">
              <a:latin typeface="+mn-lt"/>
            </a:endParaRPr>
          </a:p>
          <a:p>
            <a:pPr marL="0" indent="0" algn="just">
              <a:lnSpc>
                <a:spcPct val="100000"/>
              </a:lnSpc>
              <a:spcBef>
                <a:spcPts val="0"/>
              </a:spcBef>
              <a:buNone/>
            </a:pPr>
            <a:r>
              <a:rPr lang="en-US" sz="1800" dirty="0">
                <a:latin typeface="+mn-lt"/>
              </a:rPr>
              <a:t>•  Content rating values were inconsistent and contained missing entries, requiring standardization and mapping</a:t>
            </a:r>
          </a:p>
          <a:p>
            <a:pPr marL="0" indent="0" algn="just">
              <a:lnSpc>
                <a:spcPct val="100000"/>
              </a:lnSpc>
              <a:spcBef>
                <a:spcPts val="0"/>
              </a:spcBef>
              <a:buNone/>
            </a:pPr>
            <a:endParaRPr lang="en-US" sz="1800" dirty="0">
              <a:latin typeface="+mn-lt"/>
            </a:endParaRPr>
          </a:p>
          <a:p>
            <a:pPr marL="0" indent="0" algn="just">
              <a:lnSpc>
                <a:spcPct val="100000"/>
              </a:lnSpc>
              <a:spcBef>
                <a:spcPts val="0"/>
              </a:spcBef>
              <a:buNone/>
            </a:pPr>
            <a:r>
              <a:rPr lang="en-US" sz="1800" dirty="0">
                <a:latin typeface="+mn-lt"/>
              </a:rPr>
              <a:t>•   Vote counts were highly skewed, making direct analysis difficult without transformation</a:t>
            </a:r>
          </a:p>
          <a:p>
            <a:pPr marL="0" indent="0" algn="just">
              <a:lnSpc>
                <a:spcPct val="100000"/>
              </a:lnSpc>
              <a:spcBef>
                <a:spcPts val="0"/>
              </a:spcBef>
              <a:buNone/>
            </a:pPr>
            <a:endParaRPr lang="en-US" sz="1800" dirty="0">
              <a:latin typeface="+mn-lt"/>
            </a:endParaRPr>
          </a:p>
          <a:p>
            <a:pPr marL="0" indent="0" algn="just">
              <a:lnSpc>
                <a:spcPct val="100000"/>
              </a:lnSpc>
              <a:spcBef>
                <a:spcPts val="0"/>
              </a:spcBef>
              <a:buNone/>
            </a:pPr>
            <a:r>
              <a:rPr lang="en-US" sz="1800" dirty="0">
                <a:latin typeface="+mn-lt"/>
              </a:rPr>
              <a:t>•   Selecting clear and non-repetitive EDA visualizations while maintaining analytical relevance was challenging</a:t>
            </a:r>
          </a:p>
          <a:p>
            <a:pPr marL="0" indent="0" algn="just">
              <a:lnSpc>
                <a:spcPct val="100000"/>
              </a:lnSpc>
              <a:spcBef>
                <a:spcPts val="0"/>
              </a:spcBef>
              <a:buNone/>
            </a:pPr>
            <a:endParaRPr lang="en-US" sz="1800" dirty="0">
              <a:latin typeface="+mn-lt"/>
            </a:endParaRPr>
          </a:p>
          <a:p>
            <a:pPr marL="0" indent="0" algn="just">
              <a:lnSpc>
                <a:spcPct val="100000"/>
              </a:lnSpc>
              <a:spcBef>
                <a:spcPts val="0"/>
              </a:spcBef>
              <a:buNone/>
            </a:pPr>
            <a:endParaRPr lang="en-IN" sz="1800" dirty="0">
              <a:latin typeface="+mn-lt"/>
            </a:endParaRPr>
          </a:p>
        </p:txBody>
      </p:sp>
    </p:spTree>
    <p:extLst>
      <p:ext uri="{BB962C8B-B14F-4D97-AF65-F5344CB8AC3E}">
        <p14:creationId xmlns:p14="http://schemas.microsoft.com/office/powerpoint/2010/main" val="18819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3016D4-ABDB-3183-4D69-1E07780D4437}"/>
              </a:ext>
            </a:extLst>
          </p:cNvPr>
          <p:cNvSpPr txBox="1"/>
          <p:nvPr/>
        </p:nvSpPr>
        <p:spPr>
          <a:xfrm>
            <a:off x="-875247" y="697617"/>
            <a:ext cx="9501352" cy="769441"/>
          </a:xfrm>
          <a:prstGeom prst="rect">
            <a:avLst/>
          </a:prstGeom>
          <a:noFill/>
        </p:spPr>
        <p:txBody>
          <a:bodyPr wrap="square" rtlCol="0">
            <a:spAutoFit/>
          </a:bodyPr>
          <a:lstStyle/>
          <a:p>
            <a:pPr algn="ctr"/>
            <a:r>
              <a:rPr lang="en-IN" sz="4400" dirty="0">
                <a:solidFill>
                  <a:srgbClr val="FF0000"/>
                </a:solidFill>
                <a:latin typeface="Arial Black" panose="020B0A04020102020204" pitchFamily="34" charset="0"/>
              </a:rPr>
              <a:t>CONCLUSION</a:t>
            </a:r>
          </a:p>
        </p:txBody>
      </p:sp>
      <p:pic>
        <p:nvPicPr>
          <p:cNvPr id="4" name="Picture 3">
            <a:extLst>
              <a:ext uri="{FF2B5EF4-FFF2-40B4-BE49-F238E27FC236}">
                <a16:creationId xmlns:a16="http://schemas.microsoft.com/office/drawing/2014/main" id="{28C723C0-A3FB-B40C-9A2B-9E6218EBD48F}"/>
              </a:ext>
            </a:extLst>
          </p:cNvPr>
          <p:cNvPicPr>
            <a:picLocks noChangeAspect="1"/>
          </p:cNvPicPr>
          <p:nvPr/>
        </p:nvPicPr>
        <p:blipFill>
          <a:blip r:embed="rId2"/>
          <a:srcRect l="5589" b="3913"/>
          <a:stretch>
            <a:fillRect/>
          </a:stretch>
        </p:blipFill>
        <p:spPr>
          <a:xfrm>
            <a:off x="7083970" y="1873728"/>
            <a:ext cx="4451538" cy="3899338"/>
          </a:xfrm>
          <a:prstGeom prst="rect">
            <a:avLst/>
          </a:prstGeom>
          <a:solidFill>
            <a:schemeClr val="accent1">
              <a:alpha val="21000"/>
            </a:schemeClr>
          </a:solidFill>
          <a:effectLst>
            <a:outerShdw blurRad="330200" dist="50800" dir="5400000" sx="52000" sy="52000" algn="ctr" rotWithShape="0">
              <a:srgbClr val="C00000">
                <a:alpha val="66000"/>
              </a:srgbClr>
            </a:outerShdw>
            <a:softEdge rad="31750"/>
          </a:effectLst>
        </p:spPr>
      </p:pic>
      <p:sp>
        <p:nvSpPr>
          <p:cNvPr id="5" name="Frame 4">
            <a:extLst>
              <a:ext uri="{FF2B5EF4-FFF2-40B4-BE49-F238E27FC236}">
                <a16:creationId xmlns:a16="http://schemas.microsoft.com/office/drawing/2014/main" id="{A0795E07-462E-5669-9447-A23BFA6E9B40}"/>
              </a:ext>
            </a:extLst>
          </p:cNvPr>
          <p:cNvSpPr/>
          <p:nvPr/>
        </p:nvSpPr>
        <p:spPr>
          <a:xfrm>
            <a:off x="949967" y="1467058"/>
            <a:ext cx="6254583" cy="4712677"/>
          </a:xfrm>
          <a:prstGeom prst="frame">
            <a:avLst/>
          </a:prstGeom>
          <a:solidFill>
            <a:schemeClr val="bg1">
              <a:lumMod val="85000"/>
            </a:schemeClr>
          </a:soli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solidFill>
                <a:schemeClr val="tx1"/>
              </a:solidFill>
            </a:endParaRPr>
          </a:p>
        </p:txBody>
      </p:sp>
      <p:sp>
        <p:nvSpPr>
          <p:cNvPr id="11" name="TextBox 10">
            <a:extLst>
              <a:ext uri="{FF2B5EF4-FFF2-40B4-BE49-F238E27FC236}">
                <a16:creationId xmlns:a16="http://schemas.microsoft.com/office/drawing/2014/main" id="{D50DF9DA-BDAA-2458-3E66-08AFC4A6B938}"/>
              </a:ext>
            </a:extLst>
          </p:cNvPr>
          <p:cNvSpPr txBox="1"/>
          <p:nvPr/>
        </p:nvSpPr>
        <p:spPr>
          <a:xfrm>
            <a:off x="1555123" y="2142422"/>
            <a:ext cx="4803112" cy="3361950"/>
          </a:xfrm>
          <a:prstGeom prst="rect">
            <a:avLst/>
          </a:prstGeom>
          <a:noFill/>
        </p:spPr>
        <p:txBody>
          <a:bodyPr wrap="square" rtlCol="0">
            <a:spAutoFit/>
          </a:bodyPr>
          <a:lstStyle/>
          <a:p>
            <a:pPr algn="just">
              <a:lnSpc>
                <a:spcPct val="150000"/>
              </a:lnSpc>
            </a:pPr>
            <a:r>
              <a:rPr lang="en-US" sz="1600" dirty="0"/>
              <a:t>Movie runtime has minimal direct impact on ratings, though medium-length films (90–150 mins) are slightly preferred. Drama and Adventure movies perform best at moderate runtimes, while extremely short or long films receive lower ratings. Popularity (Votes) and release year influence rankings more than runtime. Overall, runtime should guide content planning alongside genre and popularity, not as the sole factor.</a:t>
            </a:r>
            <a:endParaRPr lang="en-IN" sz="1600" dirty="0"/>
          </a:p>
        </p:txBody>
      </p:sp>
    </p:spTree>
    <p:extLst>
      <p:ext uri="{BB962C8B-B14F-4D97-AF65-F5344CB8AC3E}">
        <p14:creationId xmlns:p14="http://schemas.microsoft.com/office/powerpoint/2010/main" val="3975639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0000"/>
              </a:buClr>
              <a:buSzPts val="4400"/>
              <a:buFont typeface="Calibri"/>
              <a:buNone/>
            </a:pPr>
            <a:r>
              <a:rPr lang="en-IN" b="1" dirty="0">
                <a:solidFill>
                  <a:srgbClr val="FF0000"/>
                </a:solidFill>
              </a:rPr>
              <a:t>Agenda </a:t>
            </a:r>
            <a:endParaRPr b="1" dirty="0">
              <a:solidFill>
                <a:srgbClr val="FF0000"/>
              </a:solidFill>
            </a:endParaRPr>
          </a:p>
        </p:txBody>
      </p:sp>
      <p:sp>
        <p:nvSpPr>
          <p:cNvPr id="111" name="Google Shape;111;p4"/>
          <p:cNvSpPr txBox="1">
            <a:spLocks noGrp="1"/>
          </p:cNvSpPr>
          <p:nvPr>
            <p:ph type="body" idx="1"/>
          </p:nvPr>
        </p:nvSpPr>
        <p:spPr>
          <a:xfrm>
            <a:off x="934496" y="1446963"/>
            <a:ext cx="10265983" cy="4823405"/>
          </a:xfrm>
          <a:prstGeom prst="rect">
            <a:avLst/>
          </a:prstGeom>
          <a:noFill/>
          <a:ln>
            <a:noFill/>
          </a:ln>
        </p:spPr>
        <p:txBody>
          <a:bodyPr spcFirstLastPara="1" wrap="square" lIns="91425" tIns="45700" rIns="91425" bIns="45700" anchor="t" anchorCtr="0">
            <a:normAutofit fontScale="92500" lnSpcReduction="10000"/>
          </a:bodyPr>
          <a:lstStyle/>
          <a:p>
            <a:pPr marL="457200" lvl="0" indent="-431800" algn="l" rtl="0">
              <a:lnSpc>
                <a:spcPct val="90000"/>
              </a:lnSpc>
              <a:spcBef>
                <a:spcPts val="1000"/>
              </a:spcBef>
              <a:spcAft>
                <a:spcPts val="0"/>
              </a:spcAft>
              <a:buSzPts val="2400"/>
              <a:buChar char="•"/>
            </a:pPr>
            <a:r>
              <a:rPr lang="en-IN" sz="2600" b="1" dirty="0"/>
              <a:t>Business Problem</a:t>
            </a:r>
            <a:endParaRPr sz="2600" b="1" dirty="0"/>
          </a:p>
          <a:p>
            <a:pPr marL="457200" lvl="0" indent="-431800" algn="l" rtl="0">
              <a:lnSpc>
                <a:spcPct val="90000"/>
              </a:lnSpc>
              <a:spcBef>
                <a:spcPts val="1000"/>
              </a:spcBef>
              <a:spcAft>
                <a:spcPts val="0"/>
              </a:spcAft>
              <a:buSzPts val="2400"/>
              <a:buChar char="•"/>
            </a:pPr>
            <a:r>
              <a:rPr lang="en-IN" sz="2600" b="1" dirty="0"/>
              <a:t>Business Objective</a:t>
            </a:r>
            <a:endParaRPr sz="2600" b="1" dirty="0"/>
          </a:p>
          <a:p>
            <a:pPr marL="457200" lvl="0" indent="-431800" algn="l" rtl="0">
              <a:lnSpc>
                <a:spcPct val="90000"/>
              </a:lnSpc>
              <a:spcBef>
                <a:spcPts val="1000"/>
              </a:spcBef>
              <a:spcAft>
                <a:spcPts val="0"/>
              </a:spcAft>
              <a:buSzPts val="2400"/>
              <a:buChar char="•"/>
            </a:pPr>
            <a:r>
              <a:rPr lang="en-IN" sz="2600" b="1" dirty="0"/>
              <a:t>Problem Statement</a:t>
            </a:r>
            <a:endParaRPr sz="2600" b="1" dirty="0"/>
          </a:p>
          <a:p>
            <a:pPr marL="457200" lvl="0" indent="-431800" algn="l" rtl="0">
              <a:lnSpc>
                <a:spcPct val="90000"/>
              </a:lnSpc>
              <a:spcBef>
                <a:spcPts val="1000"/>
              </a:spcBef>
              <a:spcAft>
                <a:spcPts val="0"/>
              </a:spcAft>
              <a:buSzPts val="2400"/>
              <a:buChar char="•"/>
            </a:pPr>
            <a:r>
              <a:rPr lang="en-IN" sz="2600" b="1" dirty="0"/>
              <a:t>Data Extraction</a:t>
            </a:r>
          </a:p>
          <a:p>
            <a:pPr marL="457200" lvl="0" indent="-431800" algn="l" rtl="0">
              <a:lnSpc>
                <a:spcPct val="90000"/>
              </a:lnSpc>
              <a:spcBef>
                <a:spcPts val="1000"/>
              </a:spcBef>
              <a:spcAft>
                <a:spcPts val="0"/>
              </a:spcAft>
              <a:buSzPts val="2400"/>
              <a:buChar char="•"/>
            </a:pPr>
            <a:r>
              <a:rPr lang="en-IN" sz="2600" b="1" dirty="0"/>
              <a:t>Data Preparation</a:t>
            </a:r>
          </a:p>
          <a:p>
            <a:pPr marL="457200" lvl="0" indent="-431800" algn="l" rtl="0">
              <a:lnSpc>
                <a:spcPct val="90000"/>
              </a:lnSpc>
              <a:spcBef>
                <a:spcPts val="1000"/>
              </a:spcBef>
              <a:spcAft>
                <a:spcPts val="0"/>
              </a:spcAft>
              <a:buSzPts val="2400"/>
              <a:buChar char="•"/>
            </a:pPr>
            <a:r>
              <a:rPr lang="en-IN" sz="2600" b="1" dirty="0"/>
              <a:t>Exploratory Data Analysis</a:t>
            </a:r>
          </a:p>
          <a:p>
            <a:pPr marL="457200" lvl="0" indent="-431800" algn="l" rtl="0">
              <a:lnSpc>
                <a:spcPct val="90000"/>
              </a:lnSpc>
              <a:spcBef>
                <a:spcPts val="1000"/>
              </a:spcBef>
              <a:spcAft>
                <a:spcPts val="0"/>
              </a:spcAft>
              <a:buSzPts val="2400"/>
              <a:buChar char="•"/>
            </a:pPr>
            <a:r>
              <a:rPr lang="en-IN" sz="2600" b="1" dirty="0"/>
              <a:t>Statistical Validation</a:t>
            </a:r>
          </a:p>
          <a:p>
            <a:pPr marL="457200" lvl="0" indent="-431800" algn="l" rtl="0">
              <a:lnSpc>
                <a:spcPct val="90000"/>
              </a:lnSpc>
              <a:spcBef>
                <a:spcPts val="1000"/>
              </a:spcBef>
              <a:spcAft>
                <a:spcPts val="0"/>
              </a:spcAft>
              <a:buSzPts val="2400"/>
              <a:buChar char="•"/>
            </a:pPr>
            <a:r>
              <a:rPr lang="en-IN" sz="2600" b="1" dirty="0"/>
              <a:t>Key Findings</a:t>
            </a:r>
          </a:p>
          <a:p>
            <a:pPr marL="457200" lvl="0" indent="-431800" algn="l" rtl="0">
              <a:lnSpc>
                <a:spcPct val="90000"/>
              </a:lnSpc>
              <a:spcBef>
                <a:spcPts val="1000"/>
              </a:spcBef>
              <a:spcAft>
                <a:spcPts val="0"/>
              </a:spcAft>
              <a:buSzPts val="2400"/>
              <a:buChar char="•"/>
            </a:pPr>
            <a:r>
              <a:rPr lang="en-IN" sz="2600" b="1" dirty="0"/>
              <a:t>Recommendations</a:t>
            </a:r>
          </a:p>
          <a:p>
            <a:pPr marL="457200" lvl="0" indent="-431800" algn="l" rtl="0">
              <a:lnSpc>
                <a:spcPct val="90000"/>
              </a:lnSpc>
              <a:spcBef>
                <a:spcPts val="1000"/>
              </a:spcBef>
              <a:spcAft>
                <a:spcPts val="0"/>
              </a:spcAft>
              <a:buSzPts val="2400"/>
              <a:buChar char="•"/>
            </a:pPr>
            <a:r>
              <a:rPr lang="en-IN" sz="2600" b="1" dirty="0"/>
              <a:t>Challenges</a:t>
            </a:r>
          </a:p>
          <a:p>
            <a:pPr marL="457200" lvl="0" indent="-431800" algn="l" rtl="0">
              <a:lnSpc>
                <a:spcPct val="90000"/>
              </a:lnSpc>
              <a:spcBef>
                <a:spcPts val="1000"/>
              </a:spcBef>
              <a:spcAft>
                <a:spcPts val="0"/>
              </a:spcAft>
              <a:buSzPts val="2400"/>
              <a:buChar char="•"/>
            </a:pPr>
            <a:r>
              <a:rPr lang="en-IN" sz="2600" b="1" dirty="0"/>
              <a:t>Conclusion</a:t>
            </a:r>
            <a:endParaRPr sz="2600" b="1" dirty="0"/>
          </a:p>
          <a:p>
            <a:pPr marL="0" lvl="0" indent="0" algn="l" rtl="0">
              <a:lnSpc>
                <a:spcPct val="90000"/>
              </a:lnSpc>
              <a:spcBef>
                <a:spcPts val="1000"/>
              </a:spcBef>
              <a:spcAft>
                <a:spcPts val="0"/>
              </a:spcAft>
              <a:buClr>
                <a:schemeClr val="dk1"/>
              </a:buClr>
              <a:buSzPts val="2800"/>
              <a:buNone/>
            </a:pPr>
            <a:endParaRPr dirty="0"/>
          </a:p>
        </p:txBody>
      </p:sp>
      <p:pic>
        <p:nvPicPr>
          <p:cNvPr id="8" name="Picture 7">
            <a:extLst>
              <a:ext uri="{FF2B5EF4-FFF2-40B4-BE49-F238E27FC236}">
                <a16:creationId xmlns:a16="http://schemas.microsoft.com/office/drawing/2014/main" id="{6C3FA3CC-7C70-7A61-9B0D-71B92C1F7EF0}"/>
              </a:ext>
            </a:extLst>
          </p:cNvPr>
          <p:cNvPicPr>
            <a:picLocks noChangeAspect="1"/>
          </p:cNvPicPr>
          <p:nvPr/>
        </p:nvPicPr>
        <p:blipFill>
          <a:blip r:embed="rId3"/>
          <a:stretch>
            <a:fillRect/>
          </a:stretch>
        </p:blipFill>
        <p:spPr>
          <a:xfrm>
            <a:off x="7114234" y="1738365"/>
            <a:ext cx="4548472" cy="3001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7069418" y="594683"/>
            <a:ext cx="4465643" cy="2834317"/>
          </a:xfrm>
          <a:prstGeom prst="rect">
            <a:avLst/>
          </a:prstGeom>
          <a:noFill/>
          <a:ln>
            <a:noFill/>
          </a:ln>
        </p:spPr>
      </p:pic>
      <p:sp>
        <p:nvSpPr>
          <p:cNvPr id="117" name="Google Shape;117;p5"/>
          <p:cNvSpPr txBox="1"/>
          <p:nvPr/>
        </p:nvSpPr>
        <p:spPr>
          <a:xfrm>
            <a:off x="3120843" y="2870574"/>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6600" b="0" i="0" u="none" strike="noStrike" cap="none" dirty="0">
                <a:solidFill>
                  <a:srgbClr val="C00000"/>
                </a:solidFill>
                <a:latin typeface="Arial Black" panose="020B0A04020102020204" pitchFamily="34" charset="0"/>
                <a:ea typeface="Libre Baskerville"/>
                <a:cs typeface="Libre Baskerville"/>
                <a:sym typeface="Libre Baskerville"/>
              </a:rPr>
              <a:t>THANK YOU !</a:t>
            </a:r>
            <a:endParaRPr sz="6600" b="0" i="0" u="none" strike="noStrike" cap="none" dirty="0">
              <a:solidFill>
                <a:schemeClr val="dk1"/>
              </a:solidFill>
              <a:latin typeface="Arial Black" panose="020B0A04020102020204" pitchFamily="34" charset="0"/>
              <a:ea typeface="Calibri"/>
              <a:cs typeface="Calibri"/>
              <a:sym typeface="Calibri"/>
            </a:endParaRPr>
          </a:p>
        </p:txBody>
      </p:sp>
      <mc:AlternateContent xmlns:mc="http://schemas.openxmlformats.org/markup-compatibility/2006">
        <mc:Choice xmlns:am3d="http://schemas.microsoft.com/office/drawing/2017/model3d" Requires="am3d">
          <p:graphicFrame>
            <p:nvGraphicFramePr>
              <p:cNvPr id="2" name="3D Model 1" descr="Film Reel">
                <a:extLst>
                  <a:ext uri="{FF2B5EF4-FFF2-40B4-BE49-F238E27FC236}">
                    <a16:creationId xmlns:a16="http://schemas.microsoft.com/office/drawing/2014/main" id="{D224FBBA-9762-AAA7-D2AF-6678FBE54948}"/>
                  </a:ext>
                </a:extLst>
              </p:cNvPr>
              <p:cNvGraphicFramePr/>
              <p:nvPr>
                <p:extLst>
                  <p:ext uri="{D42A27DB-BD31-4B8C-83A1-F6EECF244321}">
                    <p14:modId xmlns:p14="http://schemas.microsoft.com/office/powerpoint/2010/main" val="1939975206"/>
                  </p:ext>
                </p:extLst>
              </p:nvPr>
            </p:nvGraphicFramePr>
            <p:xfrm rot="21411957">
              <a:off x="-214866" y="4834370"/>
              <a:ext cx="2852702" cy="2635934"/>
            </p:xfrm>
            <a:graphic>
              <a:graphicData uri="http://schemas.microsoft.com/office/drawing/2017/model3d">
                <am3d:model3d r:embed="rId4">
                  <am3d:spPr>
                    <a:xfrm rot="21411957">
                      <a:off x="0" y="0"/>
                      <a:ext cx="2852702" cy="2635934"/>
                    </a:xfrm>
                    <a:prstGeom prst="rect">
                      <a:avLst/>
                    </a:prstGeom>
                  </am3d:spPr>
                  <am3d:camera>
                    <am3d:pos x="0" y="0" z="54755125"/>
                    <am3d:up dx="0" dy="36000000" dz="0"/>
                    <am3d:lookAt x="0" y="0" z="0"/>
                    <am3d:perspective fov="2700000"/>
                  </am3d:camera>
                  <am3d:trans>
                    <am3d:meterPerModelUnit n="508920" d="1000000"/>
                    <am3d:preTrans dx="3499240" dy="-2095472" dz="-406927"/>
                    <am3d:scale>
                      <am3d:sx n="1000000" d="1000000"/>
                      <am3d:sy n="1000000" d="1000000"/>
                      <am3d:sz n="1000000" d="1000000"/>
                    </am3d:scale>
                    <am3d:rot/>
                    <am3d:postTrans dx="0" dy="0" dz="0"/>
                  </am3d:trans>
                  <am3d:raster rName="Office3DRenderer" rVer="16.0.8326">
                    <am3d:blip r:embed="rId5"/>
                  </am3d:raster>
                  <am3d:objViewport viewportSz="34048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Film Reel">
                <a:extLst>
                  <a:ext uri="{FF2B5EF4-FFF2-40B4-BE49-F238E27FC236}">
                    <a16:creationId xmlns:a16="http://schemas.microsoft.com/office/drawing/2014/main" id="{D224FBBA-9762-AAA7-D2AF-6678FBE54948}"/>
                  </a:ext>
                </a:extLst>
              </p:cNvPr>
              <p:cNvPicPr>
                <a:picLocks noGrp="1" noRot="1" noChangeAspect="1" noMove="1" noResize="1" noEditPoints="1" noAdjustHandles="1" noChangeArrowheads="1" noChangeShapeType="1" noCrop="1"/>
              </p:cNvPicPr>
              <p:nvPr/>
            </p:nvPicPr>
            <p:blipFill>
              <a:blip r:embed="rId5"/>
              <a:stretch>
                <a:fillRect/>
              </a:stretch>
            </p:blipFill>
            <p:spPr>
              <a:xfrm rot="21411957">
                <a:off x="-214866" y="4834370"/>
                <a:ext cx="2852702" cy="2635934"/>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3AC1-15D8-0587-3A1E-6CE97F2C97F1}"/>
              </a:ext>
            </a:extLst>
          </p:cNvPr>
          <p:cNvSpPr>
            <a:spLocks noGrp="1"/>
          </p:cNvSpPr>
          <p:nvPr>
            <p:ph type="title"/>
          </p:nvPr>
        </p:nvSpPr>
        <p:spPr>
          <a:xfrm>
            <a:off x="953711" y="322368"/>
            <a:ext cx="10515600" cy="793000"/>
          </a:xfrm>
        </p:spPr>
        <p:txBody>
          <a:bodyPr/>
          <a:lstStyle/>
          <a:p>
            <a:pPr algn="ctr"/>
            <a:r>
              <a:rPr lang="en-IN" dirty="0">
                <a:solidFill>
                  <a:srgbClr val="FF0000"/>
                </a:solidFill>
                <a:latin typeface="Arial Black" panose="020B0A04020102020204" pitchFamily="34" charset="0"/>
              </a:rPr>
              <a:t>BUSINESS PROBLEM</a:t>
            </a:r>
          </a:p>
        </p:txBody>
      </p:sp>
      <p:pic>
        <p:nvPicPr>
          <p:cNvPr id="11" name="Picture 10">
            <a:extLst>
              <a:ext uri="{FF2B5EF4-FFF2-40B4-BE49-F238E27FC236}">
                <a16:creationId xmlns:a16="http://schemas.microsoft.com/office/drawing/2014/main" id="{DB0F3C95-9567-86B7-EFE7-7C913A9B6D29}"/>
              </a:ext>
            </a:extLst>
          </p:cNvPr>
          <p:cNvPicPr>
            <a:picLocks noChangeAspect="1"/>
          </p:cNvPicPr>
          <p:nvPr/>
        </p:nvPicPr>
        <p:blipFill>
          <a:blip r:embed="rId2">
            <a:alphaModFix amt="86000"/>
            <a:extLst>
              <a:ext uri="{BEBA8EAE-BF5A-486C-A8C5-ECC9F3942E4B}">
                <a14:imgProps xmlns:a14="http://schemas.microsoft.com/office/drawing/2010/main">
                  <a14:imgLayer r:embed="rId3">
                    <a14:imgEffect>
                      <a14:sharpenSoften amount="47000"/>
                    </a14:imgEffect>
                    <a14:imgEffect>
                      <a14:colorTemperature colorTemp="9278"/>
                    </a14:imgEffect>
                    <a14:imgEffect>
                      <a14:saturation sat="94000"/>
                    </a14:imgEffect>
                    <a14:imgEffect>
                      <a14:brightnessContrast bright="-17000" contrast="2000"/>
                    </a14:imgEffect>
                  </a14:imgLayer>
                </a14:imgProps>
              </a:ext>
            </a:extLst>
          </a:blip>
          <a:stretch>
            <a:fillRect/>
          </a:stretch>
        </p:blipFill>
        <p:spPr>
          <a:xfrm>
            <a:off x="1768509" y="2240783"/>
            <a:ext cx="5288694" cy="2914431"/>
          </a:xfrm>
          <a:prstGeom prst="rect">
            <a:avLst/>
          </a:prstGeom>
          <a:effectLst>
            <a:outerShdw blurRad="50800" dist="50800" dir="5400000" algn="ctr" rotWithShape="0">
              <a:srgbClr val="000000">
                <a:alpha val="91000"/>
              </a:srgbClr>
            </a:outerShdw>
          </a:effectLst>
        </p:spPr>
      </p:pic>
      <p:sp>
        <p:nvSpPr>
          <p:cNvPr id="12" name="Rectangle: Rounded Corners 11">
            <a:extLst>
              <a:ext uri="{FF2B5EF4-FFF2-40B4-BE49-F238E27FC236}">
                <a16:creationId xmlns:a16="http://schemas.microsoft.com/office/drawing/2014/main" id="{8E55232C-6A80-FEAA-4A6B-6FCE05C0B3D3}"/>
              </a:ext>
            </a:extLst>
          </p:cNvPr>
          <p:cNvSpPr/>
          <p:nvPr/>
        </p:nvSpPr>
        <p:spPr>
          <a:xfrm>
            <a:off x="6342140" y="1547651"/>
            <a:ext cx="4675834" cy="4300694"/>
          </a:xfrm>
          <a:prstGeom prst="roundRect">
            <a:avLst/>
          </a:prstGeom>
          <a:solidFill>
            <a:schemeClr val="bg1"/>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z="1600" dirty="0">
                <a:solidFill>
                  <a:schemeClr val="tx1"/>
                </a:solidFill>
                <a:latin typeface="Arial" panose="020B0604020202020204" pitchFamily="34" charset="0"/>
                <a:cs typeface="Arial" panose="020B0604020202020204" pitchFamily="34" charset="0"/>
              </a:rPr>
              <a:t>Filmmakers often face uncertainty when deciding how long a movie should be. Movie length directly affects storytelling, audience engagement, and production cost, but there is no clear guideline on what runtime works best for critical success. This lack of clarity makes it difficult to choose an effective movie duration.</a:t>
            </a:r>
            <a:endParaRPr lang="en-IN"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9440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1BD8-31A3-1D23-2571-B187D0630454}"/>
              </a:ext>
            </a:extLst>
          </p:cNvPr>
          <p:cNvSpPr>
            <a:spLocks noGrp="1"/>
          </p:cNvSpPr>
          <p:nvPr>
            <p:ph type="title"/>
          </p:nvPr>
        </p:nvSpPr>
        <p:spPr>
          <a:xfrm>
            <a:off x="1019072" y="109847"/>
            <a:ext cx="10515600" cy="1325563"/>
          </a:xfrm>
        </p:spPr>
        <p:txBody>
          <a:bodyPr>
            <a:normAutofit/>
          </a:bodyPr>
          <a:lstStyle/>
          <a:p>
            <a:pPr algn="ctr"/>
            <a:r>
              <a:rPr lang="en-IN" b="1" dirty="0">
                <a:solidFill>
                  <a:srgbClr val="FF0000"/>
                </a:solidFill>
                <a:latin typeface="Arial Black" panose="020B0A04020102020204" pitchFamily="34" charset="0"/>
                <a:cs typeface="Times New Roman" panose="02020603050405020304" pitchFamily="18" charset="0"/>
              </a:rPr>
              <a:t>    BUSINESS OBJECTIVE</a:t>
            </a:r>
          </a:p>
        </p:txBody>
      </p:sp>
      <p:sp>
        <p:nvSpPr>
          <p:cNvPr id="4" name="Rectangle 1">
            <a:extLst>
              <a:ext uri="{FF2B5EF4-FFF2-40B4-BE49-F238E27FC236}">
                <a16:creationId xmlns:a16="http://schemas.microsoft.com/office/drawing/2014/main" id="{475E304D-CF0A-D67A-A310-18F943A74CA5}"/>
              </a:ext>
            </a:extLst>
          </p:cNvPr>
          <p:cNvSpPr>
            <a:spLocks noGrp="1" noChangeArrowheads="1"/>
          </p:cNvSpPr>
          <p:nvPr>
            <p:ph type="body" idx="1"/>
          </p:nvPr>
        </p:nvSpPr>
        <p:spPr bwMode="auto">
          <a:xfrm>
            <a:off x="2461847" y="1767006"/>
            <a:ext cx="9323196" cy="3323987"/>
          </a:xfrm>
          <a:custGeom>
            <a:avLst/>
            <a:gdLst>
              <a:gd name="csX0" fmla="*/ 0 w 9323196"/>
              <a:gd name="csY0" fmla="*/ 0 h 3323987"/>
              <a:gd name="csX1" fmla="*/ 9323196 w 9323196"/>
              <a:gd name="csY1" fmla="*/ 0 h 3323987"/>
              <a:gd name="csX2" fmla="*/ 9323196 w 9323196"/>
              <a:gd name="csY2" fmla="*/ 3323987 h 3323987"/>
              <a:gd name="csX3" fmla="*/ 0 w 9323196"/>
              <a:gd name="csY3" fmla="*/ 3323987 h 3323987"/>
              <a:gd name="csX4" fmla="*/ 0 w 9323196"/>
              <a:gd name="csY4" fmla="*/ 0 h 3323987"/>
            </a:gdLst>
            <a:ahLst/>
            <a:cxnLst>
              <a:cxn ang="0">
                <a:pos x="csX0" y="csY0"/>
              </a:cxn>
              <a:cxn ang="0">
                <a:pos x="csX1" y="csY1"/>
              </a:cxn>
              <a:cxn ang="0">
                <a:pos x="csX2" y="csY2"/>
              </a:cxn>
              <a:cxn ang="0">
                <a:pos x="csX3" y="csY3"/>
              </a:cxn>
              <a:cxn ang="0">
                <a:pos x="csX4" y="csY4"/>
              </a:cxn>
            </a:cxnLst>
            <a:rect l="l" t="t" r="r" b="b"/>
            <a:pathLst>
              <a:path w="9323196" h="3323987" extrusionOk="0">
                <a:moveTo>
                  <a:pt x="0" y="0"/>
                </a:moveTo>
                <a:cubicBezTo>
                  <a:pt x="980285" y="-5264"/>
                  <a:pt x="8373517" y="84467"/>
                  <a:pt x="9323196" y="0"/>
                </a:cubicBezTo>
                <a:cubicBezTo>
                  <a:pt x="9195023" y="574807"/>
                  <a:pt x="9452346" y="1745542"/>
                  <a:pt x="9323196" y="3323987"/>
                </a:cubicBezTo>
                <a:cubicBezTo>
                  <a:pt x="7636976" y="3430307"/>
                  <a:pt x="3611462" y="3316338"/>
                  <a:pt x="0" y="3323987"/>
                </a:cubicBezTo>
                <a:cubicBezTo>
                  <a:pt x="160128" y="2077731"/>
                  <a:pt x="25049" y="1075516"/>
                  <a:pt x="0" y="0"/>
                </a:cubicBezTo>
                <a:close/>
              </a:path>
            </a:pathLst>
          </a:custGeom>
          <a:noFill/>
          <a:ln>
            <a:solidFill>
              <a:schemeClr val="accent2">
                <a:lumMod val="50000"/>
              </a:schemeClr>
            </a:solidFill>
            <a:headEnd/>
            <a:tailEnd/>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Examine the relationship between movie runtime and IMDb Top 250 rank</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Determine whether longer movies gain a competitive ranking advantage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Identify the optimal runtime range for high-ranked films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Analyze if very long runtimes cluster in lower rank quartiles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Assess audience preference patterns based on runtime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Reduce production risk by avoiding ineffective runtime lengths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Support data-driven runtime decisions for filmmakers and studios</a:t>
            </a:r>
          </a:p>
        </p:txBody>
      </p:sp>
      <p:pic>
        <p:nvPicPr>
          <p:cNvPr id="11" name="Picture 10">
            <a:extLst>
              <a:ext uri="{FF2B5EF4-FFF2-40B4-BE49-F238E27FC236}">
                <a16:creationId xmlns:a16="http://schemas.microsoft.com/office/drawing/2014/main" id="{3869A407-65B3-07CD-6A42-3905FCB1900A}"/>
              </a:ext>
            </a:extLst>
          </p:cNvPr>
          <p:cNvPicPr>
            <a:picLocks noChangeAspect="1"/>
          </p:cNvPicPr>
          <p:nvPr/>
        </p:nvPicPr>
        <p:blipFill>
          <a:blip r:embed="rId2"/>
          <a:srcRect l="3874" t="13479" r="50000" b="4176"/>
          <a:stretch>
            <a:fillRect/>
          </a:stretch>
        </p:blipFill>
        <p:spPr>
          <a:xfrm>
            <a:off x="0" y="2269671"/>
            <a:ext cx="2346291" cy="2318657"/>
          </a:xfrm>
          <a:prstGeom prst="rect">
            <a:avLst/>
          </a:prstGeom>
        </p:spPr>
      </p:pic>
    </p:spTree>
    <p:extLst>
      <p:ext uri="{BB962C8B-B14F-4D97-AF65-F5344CB8AC3E}">
        <p14:creationId xmlns:p14="http://schemas.microsoft.com/office/powerpoint/2010/main" val="4281296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B9F933-262C-3CCA-5FAE-7FD20AEAC7C7}"/>
              </a:ext>
            </a:extLst>
          </p:cNvPr>
          <p:cNvPicPr>
            <a:picLocks noChangeAspect="1"/>
          </p:cNvPicPr>
          <p:nvPr/>
        </p:nvPicPr>
        <p:blipFill>
          <a:blip r:embed="rId2"/>
          <a:stretch>
            <a:fillRect/>
          </a:stretch>
        </p:blipFill>
        <p:spPr>
          <a:xfrm>
            <a:off x="445578" y="1399716"/>
            <a:ext cx="11522311" cy="1875395"/>
          </a:xfrm>
          <a:prstGeom prst="rect">
            <a:avLst/>
          </a:prstGeom>
        </p:spPr>
      </p:pic>
      <p:sp>
        <p:nvSpPr>
          <p:cNvPr id="4" name="TextBox 3">
            <a:extLst>
              <a:ext uri="{FF2B5EF4-FFF2-40B4-BE49-F238E27FC236}">
                <a16:creationId xmlns:a16="http://schemas.microsoft.com/office/drawing/2014/main" id="{2DA66C2B-220C-5FAD-5724-2E902699C927}"/>
              </a:ext>
            </a:extLst>
          </p:cNvPr>
          <p:cNvSpPr txBox="1"/>
          <p:nvPr/>
        </p:nvSpPr>
        <p:spPr>
          <a:xfrm>
            <a:off x="395242" y="3254345"/>
            <a:ext cx="3648780" cy="307777"/>
          </a:xfrm>
          <a:prstGeom prst="rect">
            <a:avLst/>
          </a:prstGeom>
          <a:noFill/>
        </p:spPr>
        <p:txBody>
          <a:bodyPr wrap="square" rtlCol="0">
            <a:spAutoFit/>
          </a:bodyPr>
          <a:lstStyle/>
          <a:p>
            <a:r>
              <a:rPr lang="en-IN" b="1" dirty="0">
                <a:solidFill>
                  <a:srgbClr val="FF0000"/>
                </a:solidFill>
                <a:latin typeface="Arial Black" panose="020B0A04020102020204" pitchFamily="34" charset="0"/>
              </a:rPr>
              <a:t>Automated Source Acquisition</a:t>
            </a:r>
          </a:p>
        </p:txBody>
      </p:sp>
      <p:sp>
        <p:nvSpPr>
          <p:cNvPr id="5" name="TextBox 4">
            <a:extLst>
              <a:ext uri="{FF2B5EF4-FFF2-40B4-BE49-F238E27FC236}">
                <a16:creationId xmlns:a16="http://schemas.microsoft.com/office/drawing/2014/main" id="{D1D7CD83-79B3-EF3F-B8D7-866AC4CA4342}"/>
              </a:ext>
            </a:extLst>
          </p:cNvPr>
          <p:cNvSpPr txBox="1"/>
          <p:nvPr/>
        </p:nvSpPr>
        <p:spPr>
          <a:xfrm>
            <a:off x="3482079" y="3254345"/>
            <a:ext cx="3477576" cy="307777"/>
          </a:xfrm>
          <a:prstGeom prst="rect">
            <a:avLst/>
          </a:prstGeom>
          <a:noFill/>
        </p:spPr>
        <p:txBody>
          <a:bodyPr wrap="square" rtlCol="0">
            <a:spAutoFit/>
          </a:bodyPr>
          <a:lstStyle/>
          <a:p>
            <a:r>
              <a:rPr lang="en-IN" b="1" dirty="0">
                <a:solidFill>
                  <a:srgbClr val="FF0000"/>
                </a:solidFill>
                <a:latin typeface="Arial Black" panose="020B0A04020102020204" pitchFamily="34" charset="0"/>
              </a:rPr>
              <a:t>Targeted Element Parsing</a:t>
            </a:r>
          </a:p>
        </p:txBody>
      </p:sp>
      <p:sp>
        <p:nvSpPr>
          <p:cNvPr id="6" name="TextBox 5">
            <a:extLst>
              <a:ext uri="{FF2B5EF4-FFF2-40B4-BE49-F238E27FC236}">
                <a16:creationId xmlns:a16="http://schemas.microsoft.com/office/drawing/2014/main" id="{AB13F061-7D7D-9D38-779E-65FABBE42558}"/>
              </a:ext>
            </a:extLst>
          </p:cNvPr>
          <p:cNvSpPr txBox="1"/>
          <p:nvPr/>
        </p:nvSpPr>
        <p:spPr>
          <a:xfrm>
            <a:off x="6206734" y="3275111"/>
            <a:ext cx="3233532" cy="307777"/>
          </a:xfrm>
          <a:prstGeom prst="rect">
            <a:avLst/>
          </a:prstGeom>
          <a:noFill/>
        </p:spPr>
        <p:txBody>
          <a:bodyPr wrap="square" rtlCol="0">
            <a:spAutoFit/>
          </a:bodyPr>
          <a:lstStyle/>
          <a:p>
            <a:r>
              <a:rPr lang="en-IN" b="1" dirty="0">
                <a:solidFill>
                  <a:srgbClr val="FF0000"/>
                </a:solidFill>
                <a:latin typeface="Arial Black" panose="020B0A04020102020204" pitchFamily="34" charset="0"/>
              </a:rPr>
              <a:t>Multi-Field Attribute Extraction</a:t>
            </a:r>
          </a:p>
        </p:txBody>
      </p:sp>
      <p:sp>
        <p:nvSpPr>
          <p:cNvPr id="7" name="TextBox 6">
            <a:extLst>
              <a:ext uri="{FF2B5EF4-FFF2-40B4-BE49-F238E27FC236}">
                <a16:creationId xmlns:a16="http://schemas.microsoft.com/office/drawing/2014/main" id="{61919685-393E-5F1C-DB32-088DE627CBDA}"/>
              </a:ext>
            </a:extLst>
          </p:cNvPr>
          <p:cNvSpPr txBox="1"/>
          <p:nvPr/>
        </p:nvSpPr>
        <p:spPr>
          <a:xfrm>
            <a:off x="9319592" y="3275111"/>
            <a:ext cx="3233532" cy="307777"/>
          </a:xfrm>
          <a:prstGeom prst="rect">
            <a:avLst/>
          </a:prstGeom>
          <a:noFill/>
        </p:spPr>
        <p:txBody>
          <a:bodyPr wrap="square" rtlCol="0">
            <a:spAutoFit/>
          </a:bodyPr>
          <a:lstStyle/>
          <a:p>
            <a:r>
              <a:rPr lang="en-IN" b="1" dirty="0">
                <a:solidFill>
                  <a:srgbClr val="FF0000"/>
                </a:solidFill>
                <a:latin typeface="Arial Black" panose="020B0A04020102020204" pitchFamily="34" charset="0"/>
              </a:rPr>
              <a:t>Tabular Data Consolidation</a:t>
            </a:r>
          </a:p>
        </p:txBody>
      </p:sp>
      <p:sp>
        <p:nvSpPr>
          <p:cNvPr id="8" name="TextBox 7">
            <a:extLst>
              <a:ext uri="{FF2B5EF4-FFF2-40B4-BE49-F238E27FC236}">
                <a16:creationId xmlns:a16="http://schemas.microsoft.com/office/drawing/2014/main" id="{C07A5D03-F0C3-9ABF-7A50-1EA914D03177}"/>
              </a:ext>
            </a:extLst>
          </p:cNvPr>
          <p:cNvSpPr txBox="1"/>
          <p:nvPr/>
        </p:nvSpPr>
        <p:spPr>
          <a:xfrm>
            <a:off x="395242" y="3946158"/>
            <a:ext cx="3140766" cy="1600438"/>
          </a:xfrm>
          <a:prstGeom prst="rect">
            <a:avLst/>
          </a:prstGeom>
          <a:noFill/>
        </p:spPr>
        <p:txBody>
          <a:bodyPr wrap="square" rtlCol="0">
            <a:spAutoFit/>
          </a:bodyPr>
          <a:lstStyle/>
          <a:p>
            <a:r>
              <a:rPr lang="en-US" dirty="0"/>
              <a:t>Initiated HTTP requests via Python to the official IMDb Top-250 webpage -</a:t>
            </a:r>
            <a:r>
              <a:rPr lang="en-US" u="sng" dirty="0">
                <a:solidFill>
                  <a:srgbClr val="0070C0"/>
                </a:solidFill>
              </a:rPr>
              <a:t>https://www.imdb.com/chart/top/</a:t>
            </a:r>
          </a:p>
          <a:p>
            <a:r>
              <a:rPr lang="en-US" dirty="0"/>
              <a:t>utilizing custom browser headers to bypass request blocking and ensure access to the full unstructured dataset.</a:t>
            </a:r>
            <a:endParaRPr lang="en-IN" dirty="0"/>
          </a:p>
        </p:txBody>
      </p:sp>
      <p:sp>
        <p:nvSpPr>
          <p:cNvPr id="9" name="TextBox 8">
            <a:extLst>
              <a:ext uri="{FF2B5EF4-FFF2-40B4-BE49-F238E27FC236}">
                <a16:creationId xmlns:a16="http://schemas.microsoft.com/office/drawing/2014/main" id="{396369F9-78FB-47B2-22BC-1CB436239E04}"/>
              </a:ext>
            </a:extLst>
          </p:cNvPr>
          <p:cNvSpPr txBox="1"/>
          <p:nvPr/>
        </p:nvSpPr>
        <p:spPr>
          <a:xfrm>
            <a:off x="3679645" y="3946158"/>
            <a:ext cx="2643810" cy="1600438"/>
          </a:xfrm>
          <a:prstGeom prst="rect">
            <a:avLst/>
          </a:prstGeom>
          <a:noFill/>
        </p:spPr>
        <p:txBody>
          <a:bodyPr wrap="square" rtlCol="0">
            <a:spAutoFit/>
          </a:bodyPr>
          <a:lstStyle/>
          <a:p>
            <a:r>
              <a:rPr lang="en-US" dirty="0"/>
              <a:t>Utilized Beautiful Soup to parse the raw HTML and navigate the webpage structure, using specific CSS selectors to isolate the movie container and locate relevant data tags.</a:t>
            </a:r>
            <a:endParaRPr lang="en-IN" dirty="0"/>
          </a:p>
        </p:txBody>
      </p:sp>
      <p:sp>
        <p:nvSpPr>
          <p:cNvPr id="10" name="TextBox 9">
            <a:extLst>
              <a:ext uri="{FF2B5EF4-FFF2-40B4-BE49-F238E27FC236}">
                <a16:creationId xmlns:a16="http://schemas.microsoft.com/office/drawing/2014/main" id="{E7DCADA0-5089-DA36-DD6E-3D414464C7D2}"/>
              </a:ext>
            </a:extLst>
          </p:cNvPr>
          <p:cNvSpPr txBox="1"/>
          <p:nvPr/>
        </p:nvSpPr>
        <p:spPr>
          <a:xfrm>
            <a:off x="6681124" y="3946158"/>
            <a:ext cx="2484783" cy="1815882"/>
          </a:xfrm>
          <a:prstGeom prst="rect">
            <a:avLst/>
          </a:prstGeom>
          <a:noFill/>
        </p:spPr>
        <p:txBody>
          <a:bodyPr wrap="square" rtlCol="0">
            <a:spAutoFit/>
          </a:bodyPr>
          <a:lstStyle/>
          <a:p>
            <a:r>
              <a:rPr lang="en-US" dirty="0"/>
              <a:t>Systematically scraped movie-level attributes—including Rank, Title, Year, Runtime, Rating, and Genre,URL,Votes,Content—converting raw text nodes into structured values for analysis.</a:t>
            </a:r>
            <a:endParaRPr lang="en-IN" dirty="0"/>
          </a:p>
        </p:txBody>
      </p:sp>
      <p:sp>
        <p:nvSpPr>
          <p:cNvPr id="11" name="TextBox 10">
            <a:extLst>
              <a:ext uri="{FF2B5EF4-FFF2-40B4-BE49-F238E27FC236}">
                <a16:creationId xmlns:a16="http://schemas.microsoft.com/office/drawing/2014/main" id="{A1E39852-F912-A388-9E6B-BDE060731485}"/>
              </a:ext>
            </a:extLst>
          </p:cNvPr>
          <p:cNvSpPr txBox="1"/>
          <p:nvPr/>
        </p:nvSpPr>
        <p:spPr>
          <a:xfrm>
            <a:off x="9438615" y="3946158"/>
            <a:ext cx="2872408" cy="1600438"/>
          </a:xfrm>
          <a:prstGeom prst="rect">
            <a:avLst/>
          </a:prstGeom>
          <a:noFill/>
        </p:spPr>
        <p:txBody>
          <a:bodyPr wrap="square" rtlCol="0">
            <a:spAutoFit/>
          </a:bodyPr>
          <a:lstStyle/>
          <a:p>
            <a:r>
              <a:rPr lang="en-US" dirty="0"/>
              <a:t>Organized all extracted fields into a key-value format and consolidated them into a Pandas Data Frame, creating a robust tabular dataset CSV ready for downstream cleaning and hypothesis testing.</a:t>
            </a:r>
            <a:endParaRPr lang="en-IN" dirty="0"/>
          </a:p>
        </p:txBody>
      </p:sp>
      <p:sp>
        <p:nvSpPr>
          <p:cNvPr id="12" name="TextBox 11">
            <a:extLst>
              <a:ext uri="{FF2B5EF4-FFF2-40B4-BE49-F238E27FC236}">
                <a16:creationId xmlns:a16="http://schemas.microsoft.com/office/drawing/2014/main" id="{71561DFB-AD69-36A9-59BB-5B1052A4F4F3}"/>
              </a:ext>
            </a:extLst>
          </p:cNvPr>
          <p:cNvSpPr txBox="1"/>
          <p:nvPr/>
        </p:nvSpPr>
        <p:spPr>
          <a:xfrm>
            <a:off x="3632378" y="565807"/>
            <a:ext cx="7104185" cy="707886"/>
          </a:xfrm>
          <a:prstGeom prst="rect">
            <a:avLst/>
          </a:prstGeom>
          <a:noFill/>
        </p:spPr>
        <p:txBody>
          <a:bodyPr wrap="square" rtlCol="0">
            <a:spAutoFit/>
          </a:bodyPr>
          <a:lstStyle/>
          <a:p>
            <a:r>
              <a:rPr lang="en-IN" sz="4000" dirty="0">
                <a:solidFill>
                  <a:srgbClr val="FF0000"/>
                </a:solidFill>
                <a:latin typeface="Arial Black" panose="020B0A04020102020204" pitchFamily="34" charset="0"/>
              </a:rPr>
              <a:t>DATA EXTRACTION</a:t>
            </a:r>
          </a:p>
        </p:txBody>
      </p:sp>
    </p:spTree>
    <p:extLst>
      <p:ext uri="{BB962C8B-B14F-4D97-AF65-F5344CB8AC3E}">
        <p14:creationId xmlns:p14="http://schemas.microsoft.com/office/powerpoint/2010/main" val="22408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8C6FA31-9526-1C75-631E-05676A8D7D19}"/>
              </a:ext>
            </a:extLst>
          </p:cNvPr>
          <p:cNvGraphicFramePr/>
          <p:nvPr>
            <p:extLst>
              <p:ext uri="{D42A27DB-BD31-4B8C-83A1-F6EECF244321}">
                <p14:modId xmlns:p14="http://schemas.microsoft.com/office/powerpoint/2010/main" val="2152073363"/>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08D271F-534D-1F5E-6642-CC02773C3CA3}"/>
              </a:ext>
            </a:extLst>
          </p:cNvPr>
          <p:cNvSpPr txBox="1"/>
          <p:nvPr/>
        </p:nvSpPr>
        <p:spPr>
          <a:xfrm>
            <a:off x="361740" y="1135464"/>
            <a:ext cx="5975420" cy="584775"/>
          </a:xfrm>
          <a:prstGeom prst="rect">
            <a:avLst/>
          </a:prstGeom>
          <a:noFill/>
        </p:spPr>
        <p:txBody>
          <a:bodyPr wrap="square" rtlCol="0">
            <a:spAutoFit/>
          </a:bodyPr>
          <a:lstStyle/>
          <a:p>
            <a:r>
              <a:rPr lang="en-IN" sz="3200" dirty="0">
                <a:solidFill>
                  <a:srgbClr val="FF0000"/>
                </a:solidFill>
                <a:latin typeface="Arial Black" panose="020B0A04020102020204" pitchFamily="34" charset="0"/>
              </a:rPr>
              <a:t>DATA PREPROCESSING</a:t>
            </a:r>
          </a:p>
        </p:txBody>
      </p:sp>
    </p:spTree>
    <p:extLst>
      <p:ext uri="{BB962C8B-B14F-4D97-AF65-F5344CB8AC3E}">
        <p14:creationId xmlns:p14="http://schemas.microsoft.com/office/powerpoint/2010/main" val="1336626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3350ABD-5BF0-0A4B-1AE3-E316A28B243F}"/>
              </a:ext>
            </a:extLst>
          </p:cNvPr>
          <p:cNvPicPr>
            <a:picLocks noChangeAspect="1"/>
          </p:cNvPicPr>
          <p:nvPr/>
        </p:nvPicPr>
        <p:blipFill>
          <a:blip r:embed="rId3"/>
          <a:srcRect l="7735" t="22613" r="-2438"/>
          <a:stretch>
            <a:fillRect/>
          </a:stretch>
        </p:blipFill>
        <p:spPr>
          <a:xfrm>
            <a:off x="6740299" y="1408948"/>
            <a:ext cx="4462670" cy="2405268"/>
          </a:xfrm>
          <a:prstGeom prst="rect">
            <a:avLst/>
          </a:prstGeom>
          <a:effectLst>
            <a:outerShdw blurRad="190500" dist="38100" dir="9900000" algn="br" rotWithShape="0">
              <a:prstClr val="black">
                <a:alpha val="23000"/>
              </a:prstClr>
            </a:outerShdw>
          </a:effectLst>
        </p:spPr>
      </p:pic>
      <p:sp>
        <p:nvSpPr>
          <p:cNvPr id="11" name="Rectangle: Rounded Corners 10">
            <a:extLst>
              <a:ext uri="{FF2B5EF4-FFF2-40B4-BE49-F238E27FC236}">
                <a16:creationId xmlns:a16="http://schemas.microsoft.com/office/drawing/2014/main" id="{C4B75042-7243-FB5A-4F4A-5468744A2396}"/>
              </a:ext>
            </a:extLst>
          </p:cNvPr>
          <p:cNvSpPr/>
          <p:nvPr/>
        </p:nvSpPr>
        <p:spPr>
          <a:xfrm>
            <a:off x="6321287" y="4575230"/>
            <a:ext cx="5144501" cy="1600902"/>
          </a:xfrm>
          <a:prstGeom prst="roundRect">
            <a:avLst/>
          </a:prstGeom>
          <a:noFill/>
          <a:ln>
            <a:noFill/>
          </a:ln>
          <a:effectLst>
            <a:outerShdw blurRad="50800" dist="38100" dir="2700000" algn="tl" rotWithShape="0">
              <a:prstClr val="black">
                <a:alpha val="40000"/>
              </a:prst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D383F033-B747-C37E-5E90-D5A3D7CEF1FA}"/>
              </a:ext>
            </a:extLst>
          </p:cNvPr>
          <p:cNvSpPr txBox="1"/>
          <p:nvPr/>
        </p:nvSpPr>
        <p:spPr>
          <a:xfrm>
            <a:off x="586534" y="3994494"/>
            <a:ext cx="5687041" cy="1668214"/>
          </a:xfrm>
          <a:prstGeom prst="rect">
            <a:avLst/>
          </a:prstGeom>
          <a:solidFill>
            <a:schemeClr val="bg1">
              <a:lumMod val="85000"/>
              <a:alpha val="22000"/>
            </a:schemeClr>
          </a:solidFill>
        </p:spPr>
        <p:txBody>
          <a:bodyPr wrap="square" rtlCol="0">
            <a:spAutoFit/>
          </a:bodyPr>
          <a:lstStyle/>
          <a:p>
            <a:pPr>
              <a:lnSpc>
                <a:spcPct val="150000"/>
              </a:lnSpc>
            </a:pPr>
            <a:r>
              <a:rPr lang="en-US" dirty="0"/>
              <a:t>• Detected extreme runtime values using boxplot	</a:t>
            </a:r>
          </a:p>
          <a:p>
            <a:pPr>
              <a:lnSpc>
                <a:spcPct val="150000"/>
              </a:lnSpc>
            </a:pPr>
            <a:r>
              <a:rPr lang="en-US" dirty="0"/>
              <a:t>• Identified presence of very long-duration movies	</a:t>
            </a:r>
          </a:p>
          <a:p>
            <a:pPr>
              <a:lnSpc>
                <a:spcPct val="150000"/>
              </a:lnSpc>
            </a:pPr>
            <a:r>
              <a:rPr lang="en-US" dirty="0"/>
              <a:t>• These represent epic or extended narrative films</a:t>
            </a:r>
          </a:p>
          <a:p>
            <a:pPr>
              <a:lnSpc>
                <a:spcPct val="150000"/>
              </a:lnSpc>
            </a:pPr>
            <a:r>
              <a:rPr lang="en-US" dirty="0"/>
              <a:t>• Outliers retained as they reflect real-world movie characteristic	</a:t>
            </a:r>
          </a:p>
          <a:p>
            <a:pPr>
              <a:lnSpc>
                <a:spcPct val="150000"/>
              </a:lnSpc>
            </a:pPr>
            <a:r>
              <a:rPr lang="en-US" dirty="0"/>
              <a:t>• Runtime variability is relevant to ranking analysis</a:t>
            </a:r>
            <a:endParaRPr lang="en-IN" dirty="0"/>
          </a:p>
        </p:txBody>
      </p:sp>
      <p:sp>
        <p:nvSpPr>
          <p:cNvPr id="14" name="Rectangle 13">
            <a:extLst>
              <a:ext uri="{FF2B5EF4-FFF2-40B4-BE49-F238E27FC236}">
                <a16:creationId xmlns:a16="http://schemas.microsoft.com/office/drawing/2014/main" id="{8B75E63A-1C7C-4423-563C-CACC89B4F5BC}"/>
              </a:ext>
            </a:extLst>
          </p:cNvPr>
          <p:cNvSpPr/>
          <p:nvPr/>
        </p:nvSpPr>
        <p:spPr>
          <a:xfrm>
            <a:off x="586533" y="851800"/>
            <a:ext cx="5639330" cy="48562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0E9DF3C8-1E9E-774C-9355-6FE588BE2E0C}"/>
              </a:ext>
            </a:extLst>
          </p:cNvPr>
          <p:cNvPicPr>
            <a:picLocks noChangeAspect="1"/>
          </p:cNvPicPr>
          <p:nvPr/>
        </p:nvPicPr>
        <p:blipFill>
          <a:blip r:embed="rId4"/>
          <a:srcRect l="6621" t="19680"/>
          <a:stretch>
            <a:fillRect/>
          </a:stretch>
        </p:blipFill>
        <p:spPr>
          <a:xfrm>
            <a:off x="989031" y="1426855"/>
            <a:ext cx="4751905" cy="2405268"/>
          </a:xfrm>
          <a:prstGeom prst="rect">
            <a:avLst/>
          </a:prstGeom>
          <a:effectLst>
            <a:glow rad="63500">
              <a:schemeClr val="accent3">
                <a:satMod val="175000"/>
                <a:alpha val="40000"/>
              </a:schemeClr>
            </a:glow>
            <a:outerShdw sx="102000" sy="102000" algn="ctr" rotWithShape="0">
              <a:prstClr val="black">
                <a:alpha val="14000"/>
              </a:prstClr>
            </a:outerShdw>
          </a:effectLst>
        </p:spPr>
      </p:pic>
      <p:sp>
        <p:nvSpPr>
          <p:cNvPr id="17" name="TextBox 16">
            <a:extLst>
              <a:ext uri="{FF2B5EF4-FFF2-40B4-BE49-F238E27FC236}">
                <a16:creationId xmlns:a16="http://schemas.microsoft.com/office/drawing/2014/main" id="{5FFFF802-B47C-8005-2A48-D8245440B861}"/>
              </a:ext>
            </a:extLst>
          </p:cNvPr>
          <p:cNvSpPr txBox="1"/>
          <p:nvPr/>
        </p:nvSpPr>
        <p:spPr>
          <a:xfrm>
            <a:off x="759946" y="864375"/>
            <a:ext cx="5244794" cy="400110"/>
          </a:xfrm>
          <a:prstGeom prst="rect">
            <a:avLst/>
          </a:prstGeom>
          <a:pattFill prst="pct5">
            <a:fgClr>
              <a:schemeClr val="lt1"/>
            </a:fgClr>
            <a:bgClr>
              <a:schemeClr val="bg1"/>
            </a:bgClr>
          </a:pattFill>
          <a:ln>
            <a:solidFill>
              <a:schemeClr val="tx1"/>
            </a:solidFill>
          </a:ln>
        </p:spPr>
        <p:txBody>
          <a:bodyPr wrap="square" rtlCol="0">
            <a:spAutoFit/>
          </a:bodyPr>
          <a:lstStyle/>
          <a:p>
            <a:r>
              <a:rPr lang="en-IN" sz="2000" b="1" dirty="0">
                <a:solidFill>
                  <a:schemeClr val="tx1"/>
                </a:solidFill>
                <a:latin typeface="Arial Black" panose="020B0A04020102020204" pitchFamily="34" charset="0"/>
              </a:rPr>
              <a:t>Analysis of Extreme Runtime Values</a:t>
            </a:r>
          </a:p>
        </p:txBody>
      </p:sp>
      <p:sp>
        <p:nvSpPr>
          <p:cNvPr id="18" name="Rectangle 17">
            <a:extLst>
              <a:ext uri="{FF2B5EF4-FFF2-40B4-BE49-F238E27FC236}">
                <a16:creationId xmlns:a16="http://schemas.microsoft.com/office/drawing/2014/main" id="{3BF20452-12F0-1C1C-CD3A-2E7B5161A39C}"/>
              </a:ext>
            </a:extLst>
          </p:cNvPr>
          <p:cNvSpPr/>
          <p:nvPr/>
        </p:nvSpPr>
        <p:spPr>
          <a:xfrm>
            <a:off x="6273573" y="864375"/>
            <a:ext cx="5158481" cy="485622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7E34F0BB-13EC-F741-04D1-C4CDC433CE20}"/>
              </a:ext>
            </a:extLst>
          </p:cNvPr>
          <p:cNvSpPr txBox="1"/>
          <p:nvPr/>
        </p:nvSpPr>
        <p:spPr>
          <a:xfrm>
            <a:off x="6306079" y="3983764"/>
            <a:ext cx="5129291" cy="1724261"/>
          </a:xfrm>
          <a:prstGeom prst="rect">
            <a:avLst/>
          </a:prstGeom>
          <a:solidFill>
            <a:schemeClr val="bg1">
              <a:lumMod val="95000"/>
            </a:schemeClr>
          </a:solidFill>
        </p:spPr>
        <p:txBody>
          <a:bodyPr wrap="square" rtlCol="0">
            <a:spAutoFit/>
          </a:bodyPr>
          <a:lstStyle/>
          <a:p>
            <a:pPr algn="just">
              <a:lnSpc>
                <a:spcPct val="150000"/>
              </a:lnSpc>
            </a:pPr>
            <a:r>
              <a:rPr lang="en-US" dirty="0"/>
              <a:t>• Identified extreme vote counts using boxplot	</a:t>
            </a:r>
          </a:p>
          <a:p>
            <a:pPr algn="just">
              <a:lnSpc>
                <a:spcPct val="150000"/>
              </a:lnSpc>
            </a:pPr>
            <a:r>
              <a:rPr lang="en-US" dirty="0"/>
              <a:t>• Observed highly voted movies significantly above average</a:t>
            </a:r>
          </a:p>
          <a:p>
            <a:pPr algn="just">
              <a:lnSpc>
                <a:spcPct val="150000"/>
              </a:lnSpc>
            </a:pPr>
            <a:r>
              <a:rPr lang="en-US" dirty="0"/>
              <a:t>• Outliers indicate exceptional audience reach</a:t>
            </a:r>
          </a:p>
          <a:p>
            <a:pPr algn="just">
              <a:lnSpc>
                <a:spcPct val="150000"/>
              </a:lnSpc>
            </a:pPr>
            <a:r>
              <a:rPr lang="en-US" dirty="0"/>
              <a:t>• No vote values were removed to preserve popularity impact</a:t>
            </a:r>
          </a:p>
          <a:p>
            <a:pPr algn="just">
              <a:lnSpc>
                <a:spcPct val="150000"/>
              </a:lnSpc>
            </a:pPr>
            <a:r>
              <a:rPr lang="en-US" dirty="0"/>
              <a:t>• Vote distribution supports credibility of ranking patterns</a:t>
            </a:r>
            <a:endParaRPr lang="en-IN" dirty="0"/>
          </a:p>
        </p:txBody>
      </p:sp>
      <p:sp>
        <p:nvSpPr>
          <p:cNvPr id="20" name="TextBox 19">
            <a:extLst>
              <a:ext uri="{FF2B5EF4-FFF2-40B4-BE49-F238E27FC236}">
                <a16:creationId xmlns:a16="http://schemas.microsoft.com/office/drawing/2014/main" id="{CA1984FD-D5AF-A030-965B-8A87CB8A5466}"/>
              </a:ext>
            </a:extLst>
          </p:cNvPr>
          <p:cNvSpPr txBox="1"/>
          <p:nvPr/>
        </p:nvSpPr>
        <p:spPr>
          <a:xfrm>
            <a:off x="6366661" y="880163"/>
            <a:ext cx="4955426" cy="400110"/>
          </a:xfrm>
          <a:prstGeom prst="rect">
            <a:avLst/>
          </a:prstGeom>
          <a:noFill/>
          <a:ln>
            <a:solidFill>
              <a:schemeClr val="tx1"/>
            </a:solidFill>
          </a:ln>
        </p:spPr>
        <p:txBody>
          <a:bodyPr wrap="square" rtlCol="0">
            <a:spAutoFit/>
          </a:bodyPr>
          <a:lstStyle/>
          <a:p>
            <a:r>
              <a:rPr lang="en-IN" sz="2000" dirty="0">
                <a:solidFill>
                  <a:schemeClr val="tx1"/>
                </a:solidFill>
                <a:latin typeface="Arial Black" panose="020B0A04020102020204" pitchFamily="34" charset="0"/>
              </a:rPr>
              <a:t>Analysis of Extreme Vote Values</a:t>
            </a:r>
          </a:p>
        </p:txBody>
      </p:sp>
      <p:sp>
        <p:nvSpPr>
          <p:cNvPr id="21" name="TextBox 20">
            <a:extLst>
              <a:ext uri="{FF2B5EF4-FFF2-40B4-BE49-F238E27FC236}">
                <a16:creationId xmlns:a16="http://schemas.microsoft.com/office/drawing/2014/main" id="{6D288A90-470E-46B4-3716-AF554E05DF43}"/>
              </a:ext>
            </a:extLst>
          </p:cNvPr>
          <p:cNvSpPr txBox="1"/>
          <p:nvPr/>
        </p:nvSpPr>
        <p:spPr>
          <a:xfrm>
            <a:off x="1897626" y="167148"/>
            <a:ext cx="7541342" cy="461665"/>
          </a:xfrm>
          <a:prstGeom prst="rect">
            <a:avLst/>
          </a:prstGeom>
          <a:noFill/>
        </p:spPr>
        <p:txBody>
          <a:bodyPr wrap="square" rtlCol="0">
            <a:spAutoFit/>
          </a:bodyPr>
          <a:lstStyle/>
          <a:p>
            <a:pPr algn="ctr"/>
            <a:r>
              <a:rPr lang="en-IN" sz="2400" dirty="0">
                <a:solidFill>
                  <a:srgbClr val="FF0000"/>
                </a:solidFill>
                <a:latin typeface="Arial Black" panose="020B0A04020102020204" pitchFamily="34" charset="0"/>
              </a:rPr>
              <a:t>OUTLIER DETECTION</a:t>
            </a:r>
          </a:p>
        </p:txBody>
      </p:sp>
    </p:spTree>
    <p:extLst>
      <p:ext uri="{BB962C8B-B14F-4D97-AF65-F5344CB8AC3E}">
        <p14:creationId xmlns:p14="http://schemas.microsoft.com/office/powerpoint/2010/main" val="416205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2BE3F7A-3615-3CC9-BEF1-3B7F5FC59C24}"/>
              </a:ext>
            </a:extLst>
          </p:cNvPr>
          <p:cNvSpPr txBox="1"/>
          <p:nvPr/>
        </p:nvSpPr>
        <p:spPr>
          <a:xfrm>
            <a:off x="3227651" y="99854"/>
            <a:ext cx="5526158" cy="523220"/>
          </a:xfrm>
          <a:prstGeom prst="rect">
            <a:avLst/>
          </a:prstGeom>
          <a:noFill/>
          <a:ln>
            <a:noFill/>
          </a:ln>
          <a:effectLst>
            <a:glow rad="63500">
              <a:schemeClr val="accent3">
                <a:satMod val="175000"/>
                <a:alpha val="40000"/>
              </a:schemeClr>
            </a:glow>
            <a:outerShdw blurRad="50800" dist="50800" dir="5400000" algn="ctr" rotWithShape="0">
              <a:srgbClr val="000000">
                <a:alpha val="0"/>
              </a:srgbClr>
            </a:outerShdw>
          </a:effectLst>
        </p:spPr>
        <p:txBody>
          <a:bodyPr wrap="square" rtlCol="0">
            <a:spAutoFit/>
          </a:bodyPr>
          <a:lstStyle/>
          <a:p>
            <a:pPr algn="ctr"/>
            <a:r>
              <a:rPr lang="en-IN" sz="2800" dirty="0">
                <a:solidFill>
                  <a:srgbClr val="FF0000"/>
                </a:solidFill>
                <a:latin typeface="Arial Black" panose="020B0A04020102020204" pitchFamily="34" charset="0"/>
              </a:rPr>
              <a:t>UNIVARIATE ANALYSIS</a:t>
            </a:r>
          </a:p>
        </p:txBody>
      </p:sp>
      <p:sp>
        <p:nvSpPr>
          <p:cNvPr id="22" name="TextBox 21">
            <a:extLst>
              <a:ext uri="{FF2B5EF4-FFF2-40B4-BE49-F238E27FC236}">
                <a16:creationId xmlns:a16="http://schemas.microsoft.com/office/drawing/2014/main" id="{4085D934-6211-806B-EAA3-5BAB15DBABB0}"/>
              </a:ext>
            </a:extLst>
          </p:cNvPr>
          <p:cNvSpPr txBox="1"/>
          <p:nvPr/>
        </p:nvSpPr>
        <p:spPr>
          <a:xfrm>
            <a:off x="5469726" y="1544553"/>
            <a:ext cx="4846655" cy="369332"/>
          </a:xfrm>
          <a:prstGeom prst="rect">
            <a:avLst/>
          </a:prstGeom>
          <a:noFill/>
        </p:spPr>
        <p:txBody>
          <a:bodyPr wrap="square" rtlCol="0">
            <a:spAutoFit/>
          </a:bodyPr>
          <a:lstStyle/>
          <a:p>
            <a:r>
              <a:rPr lang="en-IN" sz="1800" dirty="0">
                <a:latin typeface="Arial Black" panose="020B0A04020102020204" pitchFamily="34" charset="0"/>
              </a:rPr>
              <a:t>INTERPRETATION:</a:t>
            </a:r>
          </a:p>
        </p:txBody>
      </p:sp>
      <p:sp>
        <p:nvSpPr>
          <p:cNvPr id="23" name="TextBox 22">
            <a:extLst>
              <a:ext uri="{FF2B5EF4-FFF2-40B4-BE49-F238E27FC236}">
                <a16:creationId xmlns:a16="http://schemas.microsoft.com/office/drawing/2014/main" id="{696CB770-6A22-2847-5ACF-76D3503C88AA}"/>
              </a:ext>
            </a:extLst>
          </p:cNvPr>
          <p:cNvSpPr txBox="1"/>
          <p:nvPr/>
        </p:nvSpPr>
        <p:spPr>
          <a:xfrm>
            <a:off x="5368413" y="4195186"/>
            <a:ext cx="2833635" cy="369332"/>
          </a:xfrm>
          <a:prstGeom prst="rect">
            <a:avLst/>
          </a:prstGeom>
          <a:noFill/>
        </p:spPr>
        <p:txBody>
          <a:bodyPr wrap="square" rtlCol="0">
            <a:spAutoFit/>
          </a:bodyPr>
          <a:lstStyle/>
          <a:p>
            <a:r>
              <a:rPr lang="en-IN" sz="1800" b="1" dirty="0">
                <a:latin typeface="Arial Black" panose="020B0A04020102020204" pitchFamily="34" charset="0"/>
              </a:rPr>
              <a:t>INTERPRETATION:</a:t>
            </a:r>
          </a:p>
        </p:txBody>
      </p:sp>
      <p:pic>
        <p:nvPicPr>
          <p:cNvPr id="24" name="Picture 23">
            <a:extLst>
              <a:ext uri="{FF2B5EF4-FFF2-40B4-BE49-F238E27FC236}">
                <a16:creationId xmlns:a16="http://schemas.microsoft.com/office/drawing/2014/main" id="{1D1CEF5E-5B3E-0990-7DBB-12711E72B093}"/>
              </a:ext>
            </a:extLst>
          </p:cNvPr>
          <p:cNvPicPr>
            <a:picLocks noChangeAspect="1"/>
          </p:cNvPicPr>
          <p:nvPr/>
        </p:nvPicPr>
        <p:blipFill>
          <a:blip r:embed="rId2"/>
          <a:stretch>
            <a:fillRect/>
          </a:stretch>
        </p:blipFill>
        <p:spPr>
          <a:xfrm>
            <a:off x="945759" y="876670"/>
            <a:ext cx="3983050" cy="24707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TextBox 24">
            <a:extLst>
              <a:ext uri="{FF2B5EF4-FFF2-40B4-BE49-F238E27FC236}">
                <a16:creationId xmlns:a16="http://schemas.microsoft.com/office/drawing/2014/main" id="{C7CBE1DC-7FE8-1FDE-4AB4-845E7DA49100}"/>
              </a:ext>
            </a:extLst>
          </p:cNvPr>
          <p:cNvSpPr txBox="1"/>
          <p:nvPr/>
        </p:nvSpPr>
        <p:spPr>
          <a:xfrm>
            <a:off x="5368413" y="1913885"/>
            <a:ext cx="5307605" cy="15240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Peak: Most movies are 100–150 mins long.</a:t>
            </a:r>
          </a:p>
          <a:p>
            <a:pPr marL="285750" indent="-285750" algn="just">
              <a:lnSpc>
                <a:spcPct val="150000"/>
              </a:lnSpc>
              <a:buFont typeface="Arial" panose="020B0604020202020204" pitchFamily="34" charset="0"/>
              <a:buChar char="•"/>
            </a:pPr>
            <a:r>
              <a:rPr lang="en-US" sz="1600" dirty="0"/>
              <a:t>Skew: Right-skewed; a few outliers exceed 300 mins.</a:t>
            </a:r>
            <a:endParaRPr lang="en-IN" sz="1600" dirty="0"/>
          </a:p>
          <a:p>
            <a:pPr>
              <a:lnSpc>
                <a:spcPct val="150000"/>
              </a:lnSpc>
            </a:pPr>
            <a:endParaRPr lang="en-IN" sz="1600" dirty="0"/>
          </a:p>
          <a:p>
            <a:pPr>
              <a:lnSpc>
                <a:spcPct val="150000"/>
              </a:lnSpc>
            </a:pPr>
            <a:endParaRPr lang="en-IN" sz="1600" dirty="0"/>
          </a:p>
        </p:txBody>
      </p:sp>
      <p:pic>
        <p:nvPicPr>
          <p:cNvPr id="3" name="Picture 2">
            <a:extLst>
              <a:ext uri="{FF2B5EF4-FFF2-40B4-BE49-F238E27FC236}">
                <a16:creationId xmlns:a16="http://schemas.microsoft.com/office/drawing/2014/main" id="{CD96584E-DD48-5329-1908-65A90D4A2FE3}"/>
              </a:ext>
            </a:extLst>
          </p:cNvPr>
          <p:cNvPicPr>
            <a:picLocks noChangeAspect="1"/>
          </p:cNvPicPr>
          <p:nvPr/>
        </p:nvPicPr>
        <p:blipFill>
          <a:blip r:embed="rId3"/>
          <a:stretch>
            <a:fillRect/>
          </a:stretch>
        </p:blipFill>
        <p:spPr>
          <a:xfrm>
            <a:off x="825212" y="3854661"/>
            <a:ext cx="4362678" cy="2402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ectangle 1">
            <a:extLst>
              <a:ext uri="{FF2B5EF4-FFF2-40B4-BE49-F238E27FC236}">
                <a16:creationId xmlns:a16="http://schemas.microsoft.com/office/drawing/2014/main" id="{CC1A00AE-58D7-A108-01D1-F322C5CD0147}"/>
              </a:ext>
            </a:extLst>
          </p:cNvPr>
          <p:cNvSpPr>
            <a:spLocks noChangeArrowheads="1"/>
          </p:cNvSpPr>
          <p:nvPr/>
        </p:nvSpPr>
        <p:spPr bwMode="auto">
          <a:xfrm rot="10800000" flipV="1">
            <a:off x="5368413" y="4564518"/>
            <a:ext cx="6617110" cy="115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Drama has the highest share in the Top 250.</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Crime–Drama is the next most common genre.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    Most top movies combine multiple genres rather than one.</a:t>
            </a:r>
          </a:p>
        </p:txBody>
      </p:sp>
    </p:spTree>
    <p:extLst>
      <p:ext uri="{BB962C8B-B14F-4D97-AF65-F5344CB8AC3E}">
        <p14:creationId xmlns:p14="http://schemas.microsoft.com/office/powerpoint/2010/main" val="250808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D57885-5ABA-15CB-FB97-90FEC444D9E6}"/>
              </a:ext>
            </a:extLst>
          </p:cNvPr>
          <p:cNvPicPr>
            <a:picLocks noChangeAspect="1"/>
          </p:cNvPicPr>
          <p:nvPr/>
        </p:nvPicPr>
        <p:blipFill>
          <a:blip r:embed="rId2"/>
          <a:stretch>
            <a:fillRect/>
          </a:stretch>
        </p:blipFill>
        <p:spPr>
          <a:xfrm>
            <a:off x="331523" y="318865"/>
            <a:ext cx="4561952" cy="2851718"/>
          </a:xfrm>
          <a:prstGeom prst="rect">
            <a:avLst/>
          </a:prstGeom>
        </p:spPr>
      </p:pic>
      <p:sp>
        <p:nvSpPr>
          <p:cNvPr id="6" name="TextBox 5">
            <a:extLst>
              <a:ext uri="{FF2B5EF4-FFF2-40B4-BE49-F238E27FC236}">
                <a16:creationId xmlns:a16="http://schemas.microsoft.com/office/drawing/2014/main" id="{90A62263-5336-F805-5B20-90706562A8FF}"/>
              </a:ext>
            </a:extLst>
          </p:cNvPr>
          <p:cNvSpPr txBox="1"/>
          <p:nvPr/>
        </p:nvSpPr>
        <p:spPr>
          <a:xfrm>
            <a:off x="536713" y="3687418"/>
            <a:ext cx="4432852" cy="400110"/>
          </a:xfrm>
          <a:prstGeom prst="rect">
            <a:avLst/>
          </a:prstGeom>
          <a:noFill/>
        </p:spPr>
        <p:txBody>
          <a:bodyPr wrap="square" rtlCol="0">
            <a:spAutoFit/>
          </a:bodyPr>
          <a:lstStyle/>
          <a:p>
            <a:r>
              <a:rPr lang="en-IN" sz="2000" dirty="0">
                <a:solidFill>
                  <a:schemeClr val="tx1"/>
                </a:solidFill>
                <a:latin typeface="Arial Black" panose="020B0A04020102020204" pitchFamily="34" charset="0"/>
              </a:rPr>
              <a:t>INTERPRETATION:</a:t>
            </a:r>
          </a:p>
        </p:txBody>
      </p:sp>
      <p:sp>
        <p:nvSpPr>
          <p:cNvPr id="7" name="TextBox 6">
            <a:extLst>
              <a:ext uri="{FF2B5EF4-FFF2-40B4-BE49-F238E27FC236}">
                <a16:creationId xmlns:a16="http://schemas.microsoft.com/office/drawing/2014/main" id="{05DC0201-7706-24F6-93B3-9A274D874DA1}"/>
              </a:ext>
            </a:extLst>
          </p:cNvPr>
          <p:cNvSpPr txBox="1"/>
          <p:nvPr/>
        </p:nvSpPr>
        <p:spPr>
          <a:xfrm>
            <a:off x="536713" y="4552121"/>
            <a:ext cx="10942983" cy="1010533"/>
          </a:xfrm>
          <a:prstGeom prst="rect">
            <a:avLst/>
          </a:prstGeom>
          <a:noFill/>
        </p:spPr>
        <p:txBody>
          <a:bodyPr wrap="square" rtlCol="0">
            <a:spAutoFit/>
          </a:bodyPr>
          <a:lstStyle/>
          <a:p>
            <a:pPr indent="-285750" algn="just">
              <a:spcBef>
                <a:spcPts val="600"/>
              </a:spcBef>
              <a:spcAft>
                <a:spcPts val="400"/>
              </a:spcAft>
              <a:buFont typeface="Arial" panose="020B0604020202020204" pitchFamily="34" charset="0"/>
              <a:buChar char="•"/>
            </a:pPr>
            <a:r>
              <a:rPr lang="en-US" sz="1600" dirty="0"/>
              <a:t>With a mean of 8.3 and a minimum of 8.0, the dataset consists exclusively of top-rated, "must-watch" films.</a:t>
            </a:r>
          </a:p>
          <a:p>
            <a:pPr indent="-285750" algn="just">
              <a:spcBef>
                <a:spcPts val="600"/>
              </a:spcBef>
              <a:spcAft>
                <a:spcPts val="400"/>
              </a:spcAft>
              <a:buFont typeface="Arial" panose="020B0604020202020204" pitchFamily="34" charset="0"/>
              <a:buChar char="•"/>
            </a:pPr>
            <a:r>
              <a:rPr lang="en-US" sz="1600" dirty="0"/>
              <a:t>A low std of 0.2 shows ratings are tightly clustered around the 8.2 median, indicating very little variation in quality.</a:t>
            </a:r>
            <a:endParaRPr lang="en-IN" sz="1600" dirty="0"/>
          </a:p>
          <a:p>
            <a:endParaRPr lang="en-IN" sz="1600" dirty="0"/>
          </a:p>
        </p:txBody>
      </p:sp>
    </p:spTree>
    <p:extLst>
      <p:ext uri="{BB962C8B-B14F-4D97-AF65-F5344CB8AC3E}">
        <p14:creationId xmlns:p14="http://schemas.microsoft.com/office/powerpoint/2010/main" val="244368810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1480</TotalTime>
  <Words>1258</Words>
  <Application>Microsoft Office PowerPoint</Application>
  <PresentationFormat>Widescreen</PresentationFormat>
  <Paragraphs>148</Paragraphs>
  <Slides>20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Arial Black</vt:lpstr>
      <vt:lpstr>Calibri</vt:lpstr>
      <vt:lpstr>Arial</vt:lpstr>
      <vt:lpstr>Libre Baskerville</vt:lpstr>
      <vt:lpstr>Office Theme</vt:lpstr>
      <vt:lpstr>PowerPoint Presentation</vt:lpstr>
      <vt:lpstr>Agenda </vt:lpstr>
      <vt:lpstr>BUSINESS PROBLEM</vt:lpstr>
      <vt:lpstr>    BUSINESS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nirguna valvekar</cp:lastModifiedBy>
  <cp:revision>8</cp:revision>
  <dcterms:created xsi:type="dcterms:W3CDTF">2021-02-16T05:19:01Z</dcterms:created>
  <dcterms:modified xsi:type="dcterms:W3CDTF">2026-01-31T09:37:10Z</dcterms:modified>
</cp:coreProperties>
</file>